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75" r:id="rId11"/>
    <p:sldId id="276" r:id="rId12"/>
    <p:sldId id="277" r:id="rId13"/>
    <p:sldId id="278" r:id="rId14"/>
    <p:sldId id="279" r:id="rId15"/>
    <p:sldId id="270" r:id="rId16"/>
    <p:sldId id="280" r:id="rId17"/>
    <p:sldId id="281" r:id="rId18"/>
    <p:sldId id="264" r:id="rId19"/>
    <p:sldId id="284" r:id="rId20"/>
    <p:sldId id="265" r:id="rId21"/>
    <p:sldId id="266" r:id="rId22"/>
    <p:sldId id="267" r:id="rId23"/>
    <p:sldId id="285" r:id="rId24"/>
    <p:sldId id="286" r:id="rId25"/>
    <p:sldId id="287" r:id="rId26"/>
    <p:sldId id="288" r:id="rId27"/>
    <p:sldId id="268" r:id="rId28"/>
    <p:sldId id="271" r:id="rId29"/>
    <p:sldId id="272" r:id="rId30"/>
    <p:sldId id="273" r:id="rId31"/>
    <p:sldId id="269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багатодітні сім'ї</c:v>
                </c:pt>
                <c:pt idx="1">
                  <c:v>малозабезпечені сім'ї</c:v>
                </c:pt>
                <c:pt idx="2">
                  <c:v>СЖО</c:v>
                </c:pt>
                <c:pt idx="3">
                  <c:v>соцсфера і АПК</c:v>
                </c:pt>
                <c:pt idx="4">
                  <c:v>діти учасників АТО</c:v>
                </c:pt>
                <c:pt idx="5">
                  <c:v>інші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</c:v>
                </c:pt>
                <c:pt idx="1">
                  <c:v>7</c:v>
                </c:pt>
                <c:pt idx="2">
                  <c:v>9</c:v>
                </c:pt>
                <c:pt idx="3">
                  <c:v>16</c:v>
                </c:pt>
                <c:pt idx="4">
                  <c:v>1</c:v>
                </c:pt>
                <c:pt idx="5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багатодітні сім'ї</c:v>
                </c:pt>
                <c:pt idx="1">
                  <c:v>малозабезпечені сім'ї</c:v>
                </c:pt>
                <c:pt idx="2">
                  <c:v>СЖО</c:v>
                </c:pt>
                <c:pt idx="3">
                  <c:v>соцсфера і АПК</c:v>
                </c:pt>
                <c:pt idx="4">
                  <c:v>діти учасників АТО</c:v>
                </c:pt>
                <c:pt idx="5">
                  <c:v>інші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багатодітні сім'ї</c:v>
                </c:pt>
                <c:pt idx="1">
                  <c:v>малозабезпечені сім'ї</c:v>
                </c:pt>
                <c:pt idx="2">
                  <c:v>СЖО</c:v>
                </c:pt>
                <c:pt idx="3">
                  <c:v>соцсфера і АПК</c:v>
                </c:pt>
                <c:pt idx="4">
                  <c:v>діти учасників АТО</c:v>
                </c:pt>
                <c:pt idx="5">
                  <c:v>інші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30783216"/>
        <c:axId val="130729104"/>
        <c:axId val="0"/>
      </c:bar3DChart>
      <c:catAx>
        <c:axId val="130783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uk-UA"/>
          </a:p>
        </c:txPr>
        <c:crossAx val="130729104"/>
        <c:crosses val="autoZero"/>
        <c:auto val="1"/>
        <c:lblAlgn val="ctr"/>
        <c:lblOffset val="100"/>
        <c:noMultiLvlLbl val="0"/>
      </c:catAx>
      <c:valAx>
        <c:axId val="1307291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30783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8/30/2020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8/30/2020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63700" y="1041400"/>
            <a:ext cx="9349740" cy="3516356"/>
          </a:xfrm>
        </p:spPr>
        <p:txBody>
          <a:bodyPr>
            <a:normAutofit/>
          </a:bodyPr>
          <a:lstStyle/>
          <a:p>
            <a:r>
              <a:rPr lang="uk-UA" sz="6000" dirty="0" smtClean="0"/>
              <a:t>Підготовка Іванівської ЗОШ І-ІІ ступенів до 2020-2021 навчального року</a:t>
            </a:r>
            <a:endParaRPr lang="uk-UA" sz="6000" dirty="0"/>
          </a:p>
        </p:txBody>
      </p:sp>
    </p:spTree>
    <p:extLst>
      <p:ext uri="{BB962C8B-B14F-4D97-AF65-F5344CB8AC3E}">
        <p14:creationId xmlns:p14="http://schemas.microsoft.com/office/powerpoint/2010/main" val="301221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65" y="304800"/>
            <a:ext cx="11112235" cy="625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1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65" y="292100"/>
            <a:ext cx="11130844" cy="62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99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65" y="304800"/>
            <a:ext cx="11130844" cy="62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40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65" y="279400"/>
            <a:ext cx="11213835" cy="630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25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65" y="292100"/>
            <a:ext cx="11175999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80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Школа\Фото 2020\Фото благоустрій звіт березень-квітень устрій\IMG_20200525_09502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937" y="339634"/>
            <a:ext cx="4421279" cy="6178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Школа\Фото 2020\Фото благоустрій звіт березень-квітень устрій\IMG_20200525_09512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537" y="339634"/>
            <a:ext cx="4530863" cy="61787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919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44" y="296454"/>
            <a:ext cx="11190837" cy="629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38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65" y="279400"/>
            <a:ext cx="11130844" cy="62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31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711200"/>
            <a:ext cx="9872871" cy="5384800"/>
          </a:xfrm>
        </p:spPr>
        <p:txBody>
          <a:bodyPr/>
          <a:lstStyle/>
          <a:p>
            <a:pPr marL="45720" indent="0">
              <a:buNone/>
            </a:pPr>
            <a:r>
              <a:rPr lang="uk-UA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Ремонти </a:t>
            </a:r>
            <a:r>
              <a:rPr lang="uk-UA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шкільних приміщень</a:t>
            </a:r>
          </a:p>
          <a:p>
            <a:pPr marL="45720" indent="0">
              <a:buNone/>
            </a:pPr>
            <a:endParaRPr lang="uk-UA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dirty="0"/>
          </a:p>
        </p:txBody>
      </p:sp>
      <p:pic>
        <p:nvPicPr>
          <p:cNvPr id="4" name="Рисунок 3" descr="C:\Users\Asus X55VD\Desktop\фото карантин\P00729-09512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3951" y="1363118"/>
            <a:ext cx="3567836" cy="473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sus X55VD\Desktop\фото карантин\P00730-10453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561" y="1363118"/>
            <a:ext cx="3539333" cy="473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Объект 3" descr="C:\Users\Asus X55VD\Desktop\фото карантин\P00731-093529.jpg"/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5" b="7538"/>
          <a:stretch/>
        </p:blipFill>
        <p:spPr bwMode="auto">
          <a:xfrm>
            <a:off x="512929" y="1363118"/>
            <a:ext cx="3573575" cy="47328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9418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Asus X55VD\Desktop\фото карантин\P00625-08535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0" b="7459"/>
          <a:stretch/>
        </p:blipFill>
        <p:spPr bwMode="auto">
          <a:xfrm>
            <a:off x="966787" y="322262"/>
            <a:ext cx="4964113" cy="62309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D:\Школа\Фото 2020\Фото благоустрій звіт березень-квітень устрій\IMG_20200506_0910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86" y="322262"/>
            <a:ext cx="4964113" cy="6230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0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940" y="497840"/>
            <a:ext cx="9875520" cy="888320"/>
          </a:xfrm>
        </p:spPr>
        <p:txBody>
          <a:bodyPr/>
          <a:lstStyle/>
          <a:p>
            <a:pPr algn="ctr"/>
            <a:r>
              <a:rPr lang="uk-UA" b="1" dirty="0" smtClean="0"/>
              <a:t>Облік дітей та підлітків шкільного віку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1727200"/>
            <a:ext cx="11328400" cy="4775200"/>
          </a:xfrm>
        </p:spPr>
        <p:txBody>
          <a:bodyPr>
            <a:normAutofit fontScale="92500" lnSpcReduction="10000"/>
          </a:bodyPr>
          <a:lstStyle/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2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2019-2020 </a:t>
            </a:r>
            <a:r>
              <a:rPr lang="ru-RU" sz="3200" b="1" dirty="0" err="1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навчальний</a:t>
            </a:r>
            <a:r>
              <a:rPr lang="ru-RU" sz="32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 </a:t>
            </a:r>
            <a:r>
              <a:rPr lang="ru-RU" sz="3200" b="1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рік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</a:t>
            </a:r>
            <a:r>
              <a:rPr lang="ru-RU" sz="3200" b="1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закінчили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</a:t>
            </a:r>
            <a:r>
              <a:rPr lang="ru-RU" sz="32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55 учнів:</a:t>
            </a:r>
            <a:endParaRPr lang="ru-RU" sz="3200" b="1" dirty="0">
              <a:solidFill>
                <a:srgbClr val="4F81BD">
                  <a:lumMod val="50000"/>
                </a:srgbClr>
              </a:solidFill>
              <a:latin typeface="Calibri"/>
            </a:endParaRP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                        1 </a:t>
            </a:r>
            <a:r>
              <a:rPr lang="ru-RU" sz="3200" b="1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клас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– </a:t>
            </a:r>
            <a:r>
              <a:rPr lang="ru-RU" sz="32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8 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                        2 </a:t>
            </a:r>
            <a:r>
              <a:rPr lang="ru-RU" sz="3200" b="1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клас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– </a:t>
            </a:r>
            <a:r>
              <a:rPr lang="ru-RU" sz="32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9 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                        3 </a:t>
            </a:r>
            <a:r>
              <a:rPr lang="ru-RU" sz="3200" b="1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клас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– </a:t>
            </a:r>
            <a:r>
              <a:rPr lang="ru-RU" sz="32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9 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                        </a:t>
            </a:r>
            <a:r>
              <a:rPr lang="ru-RU" sz="32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4 </a:t>
            </a:r>
            <a:r>
              <a:rPr lang="ru-RU" sz="3200" b="1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клас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– 5 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                        6 </a:t>
            </a:r>
            <a:r>
              <a:rPr lang="ru-RU" sz="3200" b="1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клас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– 5</a:t>
            </a:r>
            <a:r>
              <a:rPr lang="ru-RU" sz="32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 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                        7 </a:t>
            </a:r>
            <a:r>
              <a:rPr lang="ru-RU" sz="3200" b="1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клас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– </a:t>
            </a:r>
            <a:r>
              <a:rPr lang="ru-RU" sz="32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8 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                        8 </a:t>
            </a:r>
            <a:r>
              <a:rPr lang="ru-RU" sz="3200" b="1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клас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– </a:t>
            </a:r>
            <a:r>
              <a:rPr lang="ru-RU" sz="32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5 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                        9 </a:t>
            </a:r>
            <a:r>
              <a:rPr lang="ru-RU" sz="3200" b="1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клас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– </a:t>
            </a:r>
            <a:r>
              <a:rPr lang="ru-RU" sz="32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6 </a:t>
            </a: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учнів </a:t>
            </a:r>
          </a:p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6422" y="2374900"/>
            <a:ext cx="5373778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66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0" y="584200"/>
            <a:ext cx="10299700" cy="5943600"/>
          </a:xfrm>
        </p:spPr>
        <p:txBody>
          <a:bodyPr>
            <a:normAutofit fontScale="85000" lnSpcReduction="20000"/>
          </a:bodyPr>
          <a:lstStyle/>
          <a:p>
            <a:pPr marL="45720" lvl="0" indent="0">
              <a:buClr>
                <a:srgbClr val="1CADE4"/>
              </a:buClr>
              <a:buNone/>
            </a:pP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Придбання:</a:t>
            </a:r>
          </a:p>
          <a:p>
            <a:pPr marL="45720" lvl="0" indent="0">
              <a:buClr>
                <a:srgbClr val="1CADE4"/>
              </a:buClr>
              <a:buNone/>
            </a:pP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будівельні матеріали – 4 798,11 грн.</a:t>
            </a:r>
          </a:p>
          <a:p>
            <a:pPr marL="45720" lvl="0" indent="0">
              <a:buClr>
                <a:srgbClr val="1CADE4"/>
              </a:buClr>
              <a:buNone/>
            </a:pP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тверде паливо – 11 </a:t>
            </a:r>
            <a:r>
              <a:rPr lang="uk-UA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суму 58 170 грн.</a:t>
            </a:r>
          </a:p>
          <a:p>
            <a:pPr marL="45720" lvl="0" indent="0">
              <a:buClr>
                <a:srgbClr val="1CADE4"/>
              </a:buClr>
              <a:buNone/>
            </a:pP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підручники (3 клас) – 88 шт. на суму 3 587,32 грн. </a:t>
            </a:r>
          </a:p>
          <a:p>
            <a:pPr marL="45720" lvl="0" indent="0">
              <a:buClr>
                <a:srgbClr val="1CADE4"/>
              </a:buClr>
              <a:buNone/>
            </a:pP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методична література – 78 шт. на суму 2 272,90 грн.</a:t>
            </a:r>
          </a:p>
          <a:p>
            <a:pPr marL="45720" lvl="0" indent="0">
              <a:buClr>
                <a:srgbClr val="1CADE4"/>
              </a:buClr>
              <a:buNone/>
            </a:pP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комп’ютерна техніка – 2 комп’ютери, 3 ноутбуки </a:t>
            </a:r>
          </a:p>
          <a:p>
            <a:pPr marL="45720" lvl="0" indent="0">
              <a:buClr>
                <a:srgbClr val="1CADE4"/>
              </a:buClr>
              <a:buNone/>
            </a:pP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ігровий набір 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LEGO Play Box – 1 </a:t>
            </a: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шт. на суму 501,30 грн.</a:t>
            </a:r>
          </a:p>
          <a:p>
            <a:pPr marL="45720" lvl="0" indent="0">
              <a:buClr>
                <a:srgbClr val="1CADE4"/>
              </a:buClr>
              <a:buNone/>
            </a:pPr>
            <a:r>
              <a:rPr lang="uk-UA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меблі для 1 класу (парти, стільці, шафи для одягу, стінка для дидактичних матеріалів, стіл шестикутний, стелаж для книг, куточок природи, комплект пуфів)</a:t>
            </a:r>
          </a:p>
          <a:p>
            <a:pPr lvl="0">
              <a:buClr>
                <a:srgbClr val="1CADE4"/>
              </a:buClr>
              <a:buFontTx/>
              <a:buChar char="-"/>
            </a:pPr>
            <a:endParaRPr lang="uk-UA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1CADE4"/>
              </a:buClr>
              <a:buFontTx/>
              <a:buChar char="-"/>
            </a:pPr>
            <a:endParaRPr lang="uk-UA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lvl="0" indent="0">
              <a:buClr>
                <a:srgbClr val="1CADE4"/>
              </a:buClr>
              <a:buNone/>
            </a:pP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доступу до швидкісного інтернету:</a:t>
            </a:r>
          </a:p>
          <a:p>
            <a:pPr marL="45720" lvl="0" indent="0">
              <a:buClr>
                <a:srgbClr val="1CADE4"/>
              </a:buClr>
              <a:buNone/>
            </a:pP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ремонт інтернет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обладнання</a:t>
            </a:r>
          </a:p>
          <a:p>
            <a:pPr marL="45720" lvl="0" indent="0">
              <a:buClr>
                <a:srgbClr val="1CADE4"/>
              </a:buClr>
              <a:buNone/>
            </a:pP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придбання кабелю для 1 класу – 428 грн.</a:t>
            </a:r>
          </a:p>
          <a:p>
            <a:pPr marL="45720" lvl="0" indent="0">
              <a:buClr>
                <a:srgbClr val="1CADE4"/>
              </a:buClr>
              <a:buNone/>
            </a:pP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встановлення інтерактивних дошок – 4 шт.  </a:t>
            </a:r>
          </a:p>
          <a:p>
            <a:pPr lvl="0">
              <a:buClr>
                <a:srgbClr val="1CADE4"/>
              </a:buClr>
              <a:buFontTx/>
              <a:buChar char="-"/>
            </a:pPr>
            <a:endParaRPr lang="uk-UA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1CADE4"/>
              </a:buClr>
              <a:buFontTx/>
              <a:buChar char="-"/>
            </a:pPr>
            <a:endParaRPr lang="uk-UA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1CADE4"/>
              </a:buClr>
              <a:buFontTx/>
              <a:buChar char="-"/>
            </a:pPr>
            <a:endParaRPr lang="uk-UA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1CADE4"/>
              </a:buClr>
              <a:buFontTx/>
              <a:buChar char="-"/>
            </a:pPr>
            <a:endParaRPr lang="uk-UA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4348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5461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Організація харчування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4201449"/>
              </p:ext>
            </p:extLst>
          </p:nvPr>
        </p:nvGraphicFramePr>
        <p:xfrm>
          <a:off x="1143000" y="1625601"/>
          <a:ext cx="9872664" cy="4258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0888"/>
                <a:gridCol w="3290888"/>
                <a:gridCol w="3290888"/>
              </a:tblGrid>
              <a:tr h="1553633">
                <a:tc gridSpan="3">
                  <a:txBody>
                    <a:bodyPr/>
                    <a:lstStyle/>
                    <a:p>
                      <a:pPr algn="ctr"/>
                      <a:endParaRPr lang="uk-UA" sz="3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uk-UA" sz="4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учнів</a:t>
                      </a:r>
                      <a:endParaRPr lang="uk-UA" sz="4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uk-UA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uk-UA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51466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</a:t>
                      </a:r>
                      <a:r>
                        <a:rPr lang="uk-UA" sz="3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м/з сімей</a:t>
                      </a:r>
                      <a:endParaRPr lang="uk-UA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СЖО</a:t>
                      </a:r>
                      <a:endParaRPr lang="uk-UA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 учасників АТО</a:t>
                      </a:r>
                      <a:endParaRPr lang="uk-UA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553633">
                <a:tc>
                  <a:txBody>
                    <a:bodyPr/>
                    <a:lstStyle/>
                    <a:p>
                      <a:pPr algn="ctr"/>
                      <a:endParaRPr lang="uk-UA" sz="3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uk-UA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uk-UA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uk-UA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uk-UA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494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419100"/>
            <a:ext cx="11226800" cy="863600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Проблеми, які потребують термінового вирішення</a:t>
            </a:r>
            <a:endParaRPr lang="uk-UA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9300" y="1689100"/>
            <a:ext cx="10266571" cy="4406900"/>
          </a:xfrm>
        </p:spPr>
        <p:txBody>
          <a:bodyPr/>
          <a:lstStyle/>
          <a:p>
            <a:pPr marL="45720" indent="0">
              <a:buNone/>
            </a:pP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Капітальний ремонт даху навчального корпусу школи</a:t>
            </a:r>
          </a:p>
          <a:p>
            <a:pPr marL="45720" indent="0">
              <a:buNone/>
            </a:pPr>
            <a:endParaRPr lang="uk-UA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799" y="2180430"/>
            <a:ext cx="7683502" cy="432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0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13" y="330200"/>
            <a:ext cx="11136487" cy="626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80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335846"/>
            <a:ext cx="3467100" cy="61637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612" y="1110546"/>
            <a:ext cx="7418052" cy="417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4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79" y="296464"/>
            <a:ext cx="11190021" cy="629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6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58" y="297655"/>
            <a:ext cx="11195341" cy="629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98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600" y="596900"/>
            <a:ext cx="11430000" cy="5867400"/>
          </a:xfrm>
        </p:spPr>
        <p:txBody>
          <a:bodyPr/>
          <a:lstStyle/>
          <a:p>
            <a:pPr marL="45720" indent="0">
              <a:buNone/>
            </a:pP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Корегування лімітів на тверде паливо</a:t>
            </a:r>
          </a:p>
          <a:p>
            <a:pPr marL="45720" indent="0">
              <a:buNone/>
            </a:pPr>
            <a:endParaRPr lang="uk-UA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68" y="1837225"/>
            <a:ext cx="11791664" cy="265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0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064817"/>
              </p:ext>
            </p:extLst>
          </p:nvPr>
        </p:nvGraphicFramePr>
        <p:xfrm>
          <a:off x="317500" y="1170304"/>
          <a:ext cx="11544300" cy="4985238"/>
        </p:xfrm>
        <a:graphic>
          <a:graphicData uri="http://schemas.openxmlformats.org/drawingml/2006/table">
            <a:tbl>
              <a:tblPr firstRow="1" firstCol="1" bandRow="1"/>
              <a:tblGrid>
                <a:gridCol w="1585965"/>
                <a:gridCol w="1105993"/>
                <a:gridCol w="1106726"/>
                <a:gridCol w="1106726"/>
                <a:gridCol w="1105993"/>
                <a:gridCol w="1106726"/>
                <a:gridCol w="1106726"/>
                <a:gridCol w="1105993"/>
                <a:gridCol w="1106726"/>
                <a:gridCol w="1106726"/>
              </a:tblGrid>
              <a:tr h="4104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4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Павлівська ЗОШ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(3327 м²)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0,0679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0,07544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0,082957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0,09077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0,09828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0,1058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0,11331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0,1208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4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Григорівська ЗОШ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(1110,5 м²)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0,097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0,1098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0,12156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0,13417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0,14678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0,15848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0,17109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0,1828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0,1954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4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Строганівська ЗОШ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(2500 м²)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0,0884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0,1176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0,1276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0,1376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0,1472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0,1572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9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Іванівська ЗОШ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(2066,1 м²)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0,057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0,064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0,071148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0,078408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0,08566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0,092928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0,0997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0,1069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0,1142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65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068443"/>
              </p:ext>
            </p:extLst>
          </p:nvPr>
        </p:nvGraphicFramePr>
        <p:xfrm>
          <a:off x="342902" y="1195862"/>
          <a:ext cx="11506197" cy="4836638"/>
        </p:xfrm>
        <a:graphic>
          <a:graphicData uri="http://schemas.openxmlformats.org/drawingml/2006/table">
            <a:tbl>
              <a:tblPr firstRow="1" firstCol="1" bandRow="1"/>
              <a:tblGrid>
                <a:gridCol w="1440286"/>
                <a:gridCol w="1006518"/>
                <a:gridCol w="1006518"/>
                <a:gridCol w="1006518"/>
                <a:gridCol w="1006518"/>
                <a:gridCol w="1006518"/>
                <a:gridCol w="1006518"/>
                <a:gridCol w="1006518"/>
                <a:gridCol w="1006518"/>
                <a:gridCol w="1006518"/>
                <a:gridCol w="1007249"/>
              </a:tblGrid>
              <a:tr h="3720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-4°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-5°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-6°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-7°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-8°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-9°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-10°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1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Павлівська ЗОШ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(3327 м²)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0,12834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0,13585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0,14337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0,151187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0,15870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0,16621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0,17373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0,18124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0,18876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0,19627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1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Григорівська ЗОШ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(1110,5 м²)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0,20711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0,21972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0,231427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0,24403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0,25664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0,2683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0,28095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0,29266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0,30526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0,31697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1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Строганівська ЗОШ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(2500 м²)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0,1668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0,1768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0,1864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0,1964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0,206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0,2256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0,2356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0,2452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0,2552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1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Іванівська ЗОШ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(2066,1 м²)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0,12148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0,12826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0,1355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0,14278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0,15004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0,15681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0,16407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0,17133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0,17859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0,18537 кг</a:t>
                      </a:r>
                    </a:p>
                  </a:txBody>
                  <a:tcPr marL="67784" marR="67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633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863600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Працевлаштування випускників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6794524"/>
              </p:ext>
            </p:extLst>
          </p:nvPr>
        </p:nvGraphicFramePr>
        <p:xfrm>
          <a:off x="711200" y="2044700"/>
          <a:ext cx="10807700" cy="3860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3850"/>
                <a:gridCol w="5403850"/>
              </a:tblGrid>
              <a:tr h="1286933">
                <a:tc gridSpan="2">
                  <a:txBody>
                    <a:bodyPr/>
                    <a:lstStyle/>
                    <a:p>
                      <a:pPr algn="ctr"/>
                      <a:endParaRPr lang="uk-UA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uk-UA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випускників</a:t>
                      </a:r>
                      <a:endParaRPr lang="uk-UA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1286933"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Строганівська</a:t>
                      </a:r>
                      <a:r>
                        <a:rPr lang="uk-UA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ЗОШ </a:t>
                      </a:r>
                    </a:p>
                    <a:p>
                      <a:pPr algn="ctr"/>
                      <a:r>
                        <a:rPr lang="uk-UA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І-ІІІ</a:t>
                      </a:r>
                      <a:r>
                        <a:rPr lang="uk-UA" sz="3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ступенів</a:t>
                      </a:r>
                      <a:endParaRPr lang="uk-UA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Павлівська</a:t>
                      </a:r>
                      <a:r>
                        <a:rPr lang="uk-UA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ЗОШ </a:t>
                      </a:r>
                    </a:p>
                    <a:p>
                      <a:pPr algn="ctr"/>
                      <a:r>
                        <a:rPr lang="uk-UA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І-ІІІ ступенів</a:t>
                      </a:r>
                      <a:endParaRPr lang="uk-UA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86933">
                <a:tc>
                  <a:txBody>
                    <a:bodyPr/>
                    <a:lstStyle/>
                    <a:p>
                      <a:pPr algn="ctr"/>
                      <a:endParaRPr lang="uk-UA" sz="36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uk-UA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36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uk-UA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uk-UA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388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9200" y="488434"/>
            <a:ext cx="49910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шкільного автобуса</a:t>
            </a:r>
            <a:endParaRPr 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6400" y="1109310"/>
            <a:ext cx="11506200" cy="559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Заміна масла – 12 л.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Заміна </a:t>
            </a:r>
            <a:r>
              <a:rPr lang="uk-UA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салінблоків</a:t>
            </a: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верхній 2 шт.</a:t>
            </a:r>
          </a:p>
          <a:p>
            <a:pPr marL="637540"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середній 2 шт.</a:t>
            </a:r>
          </a:p>
          <a:p>
            <a:pPr marL="637540"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нижній 2 шт.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Заміна фільтрів: повітряні – 1 комплект</a:t>
            </a:r>
          </a:p>
          <a:p>
            <a:pPr marL="637540"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паливні – 1 комплект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Амортизатор передній – 2 шт.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Ремінь, розмір 1650 – 2 шт.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Заміна лобового скла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Переклеїти вікна – 4 шт. 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Забезпечення дизельним паливом – у баку залишків палива 70,6 л, у талонах немає.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технічний огляд шкільного автобуса до 01.10.2020 року.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Поновити страховку до 11.10.2020 року.</a:t>
            </a:r>
            <a:endParaRPr lang="uk-UA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4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100" y="698500"/>
            <a:ext cx="10756900" cy="5537200"/>
          </a:xfrm>
        </p:spPr>
        <p:txBody>
          <a:bodyPr/>
          <a:lstStyle/>
          <a:p>
            <a:pPr marL="45720" indent="0">
              <a:buNone/>
            </a:pP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Заміна варильної поверхні електроплити</a:t>
            </a:r>
          </a:p>
          <a:p>
            <a:pPr marL="45720" indent="0">
              <a:buNone/>
            </a:pPr>
            <a:endParaRPr lang="uk-UA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Заміна технологічного обладнання на харчоблоці згідно 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HACCP</a:t>
            </a:r>
            <a:endParaRPr lang="uk-UA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Придбання безконтактного термометра, дезінфікуючих засобів</a:t>
            </a:r>
          </a:p>
          <a:p>
            <a:pPr marL="45720" indent="0">
              <a:buNone/>
            </a:pPr>
            <a:endParaRPr lang="uk-UA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Підключення </a:t>
            </a: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системи опалення центрального коридору школи</a:t>
            </a:r>
          </a:p>
          <a:p>
            <a:pPr marL="45720" indent="0">
              <a:buNone/>
            </a:pPr>
            <a:endParaRPr lang="uk-UA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80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863600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Рух учнів за літній період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8500" y="1612900"/>
            <a:ext cx="10317371" cy="44831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літній період:</a:t>
            </a:r>
          </a:p>
          <a:p>
            <a:pPr marL="0" indent="0">
              <a:buNone/>
            </a:pPr>
            <a:r>
              <a:rPr lang="uk-UA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Вибуло – </a:t>
            </a:r>
            <a:r>
              <a:rPr lang="uk-UA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учнів (випускники)</a:t>
            </a:r>
            <a:endParaRPr lang="uk-UA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Прибуло </a:t>
            </a:r>
            <a:r>
              <a:rPr lang="uk-UA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учнів:</a:t>
            </a:r>
            <a:endParaRPr lang="uk-UA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uk-UA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uk-UA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 – </a:t>
            </a:r>
            <a:r>
              <a:rPr lang="uk-UA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uk-UA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uk-UA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uk-UA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 – 1</a:t>
            </a:r>
          </a:p>
          <a:p>
            <a:pPr marL="0" indent="0">
              <a:buNone/>
            </a:pPr>
            <a:r>
              <a:rPr lang="uk-UA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</a:p>
          <a:p>
            <a:pPr marL="0" indent="0">
              <a:buNone/>
            </a:pPr>
            <a:endParaRPr lang="uk-UA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9675" y="1838226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4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800100"/>
          </a:xfrm>
        </p:spPr>
        <p:txBody>
          <a:bodyPr/>
          <a:lstStyle/>
          <a:p>
            <a:pPr algn="ctr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2019-2020 навчальний рік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0" y="1511300"/>
            <a:ext cx="11404600" cy="5092700"/>
          </a:xfrm>
        </p:spPr>
        <p:txBody>
          <a:bodyPr>
            <a:normAutofit fontScale="85000" lnSpcReduction="20000"/>
          </a:bodyPr>
          <a:lstStyle/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uk-UA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Укомплектовано 8 класів: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1 </a:t>
            </a:r>
            <a:r>
              <a:rPr lang="ru-RU" sz="3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2 </a:t>
            </a:r>
            <a:r>
              <a:rPr lang="ru-RU" sz="3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3 </a:t>
            </a:r>
            <a:r>
              <a:rPr lang="ru-RU" sz="3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4 </a:t>
            </a:r>
            <a:r>
              <a:rPr lang="ru-RU" sz="3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3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5 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7 </a:t>
            </a:r>
            <a:r>
              <a:rPr lang="ru-RU" sz="3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8 </a:t>
            </a:r>
            <a:r>
              <a:rPr lang="ru-RU" sz="3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9 </a:t>
            </a:r>
            <a:r>
              <a:rPr lang="ru-RU" sz="3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31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endParaRPr lang="ru-RU" sz="3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endParaRPr lang="ru-RU" sz="31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1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Всього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початок 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2020-2021 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р. у </a:t>
            </a:r>
            <a:r>
              <a:rPr lang="ru-RU" sz="3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школі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 </a:t>
            </a:r>
            <a:r>
              <a:rPr lang="ru-RU" sz="31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just">
              <a:buClr>
                <a:srgbClr val="1CADE4"/>
              </a:buClr>
              <a:buNone/>
            </a:pP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 </a:t>
            </a:r>
            <a:endParaRPr lang="uk-UA" sz="270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  <a:p>
            <a:pPr marL="45720" indent="0">
              <a:buNone/>
            </a:pP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400" y="1841500"/>
            <a:ext cx="5791200" cy="333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27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fs01.vseosvita.ua/01003mbk-6478/00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93407"/>
            <a:ext cx="11087100" cy="583279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500" y="711200"/>
            <a:ext cx="11607800" cy="5143500"/>
          </a:xfrm>
        </p:spPr>
        <p:txBody>
          <a:bodyPr/>
          <a:lstStyle/>
          <a:p>
            <a:pPr marL="0" indent="0" algn="just">
              <a:buNone/>
            </a:pPr>
            <a:r>
              <a:rPr lang="uk-UA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обліку знаходиться 7 дітей, які на наступний рік прийдуть </a:t>
            </a:r>
            <a:r>
              <a:rPr lang="uk-UA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клас</a:t>
            </a:r>
            <a:r>
              <a:rPr lang="uk-UA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uk-UA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Охоплення дошкільною освітою п’ятирічок – 100%.</a:t>
            </a:r>
          </a:p>
          <a:p>
            <a:pPr marL="0" indent="0" algn="ctr">
              <a:buNone/>
            </a:pPr>
            <a:endParaRPr lang="uk-UA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Дитина з особливостями фізичного </a:t>
            </a:r>
            <a:r>
              <a:rPr lang="uk-UA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 – </a:t>
            </a:r>
            <a:r>
              <a:rPr lang="uk-UA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1419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368300"/>
            <a:ext cx="9875520" cy="825500"/>
          </a:xfrm>
        </p:spPr>
        <p:txBody>
          <a:bodyPr/>
          <a:lstStyle/>
          <a:p>
            <a:pPr algn="ctr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Соціальний паспорт школи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3170532"/>
              </p:ext>
            </p:extLst>
          </p:nvPr>
        </p:nvGraphicFramePr>
        <p:xfrm>
          <a:off x="850900" y="1765300"/>
          <a:ext cx="10934700" cy="474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53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444500"/>
            <a:ext cx="9875520" cy="762000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Підготовка шкільних приміщень 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1397000"/>
            <a:ext cx="10584071" cy="46990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Ремонти навчальних кабінетів</a:t>
            </a:r>
            <a:r>
              <a:rPr lang="uk-UA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938" y="1854200"/>
            <a:ext cx="8240888" cy="463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54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65" y="279400"/>
            <a:ext cx="11213835" cy="630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12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Basis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400</TotalTime>
  <Words>761</Words>
  <Application>Microsoft Office PowerPoint</Application>
  <PresentationFormat>Широкоэкранный</PresentationFormat>
  <Paragraphs>230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Calibri</vt:lpstr>
      <vt:lpstr>Corbel</vt:lpstr>
      <vt:lpstr>Times New Roman</vt:lpstr>
      <vt:lpstr>Базис</vt:lpstr>
      <vt:lpstr>Підготовка Іванівської ЗОШ І-ІІ ступенів до 2020-2021 навчального року</vt:lpstr>
      <vt:lpstr>Облік дітей та підлітків шкільного віку</vt:lpstr>
      <vt:lpstr>Працевлаштування випускників</vt:lpstr>
      <vt:lpstr>Рух учнів за літній період</vt:lpstr>
      <vt:lpstr>2019-2020 навчальний рік</vt:lpstr>
      <vt:lpstr>Презентация PowerPoint</vt:lpstr>
      <vt:lpstr>Соціальний паспорт школи</vt:lpstr>
      <vt:lpstr>Підготовка шкільних приміщень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Організація харчування</vt:lpstr>
      <vt:lpstr>Проблеми, які потребують термінового вирішення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Підготовка Іванівської ЗОШ І-ІІ ступенів до 2020-2021 навчального року</dc:title>
  <dc:creator>Директор</dc:creator>
  <cp:lastModifiedBy>Директор</cp:lastModifiedBy>
  <cp:revision>26</cp:revision>
  <dcterms:created xsi:type="dcterms:W3CDTF">2020-08-12T05:54:03Z</dcterms:created>
  <dcterms:modified xsi:type="dcterms:W3CDTF">2020-08-30T07:00:33Z</dcterms:modified>
</cp:coreProperties>
</file>