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36"/>
  </p:notesMasterIdLst>
  <p:handoutMasterIdLst>
    <p:handoutMasterId r:id="rId37"/>
  </p:handoutMasterIdLst>
  <p:sldIdLst>
    <p:sldId id="265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2" r:id="rId13"/>
    <p:sldId id="366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4" r:id="rId25"/>
    <p:sldId id="365" r:id="rId26"/>
    <p:sldId id="269" r:id="rId27"/>
    <p:sldId id="273" r:id="rId28"/>
    <p:sldId id="367" r:id="rId29"/>
    <p:sldId id="368" r:id="rId30"/>
    <p:sldId id="370" r:id="rId31"/>
    <p:sldId id="371" r:id="rId32"/>
    <p:sldId id="280" r:id="rId33"/>
    <p:sldId id="321" r:id="rId34"/>
    <p:sldId id="369" r:id="rId3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3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843" autoAdjust="0"/>
  </p:normalViewPr>
  <p:slideViewPr>
    <p:cSldViewPr snapToGrid="0" showGuides="1">
      <p:cViewPr varScale="1">
        <p:scale>
          <a:sx n="76" d="100"/>
          <a:sy n="76" d="100"/>
        </p:scale>
        <p:origin x="54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30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4.7210300429184553E-2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97D83071-4330-4AD1-BF0A-B34755A610EB}" type="CATEGORYNAME">
                      <a:rPr lang="uk-UA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uk-UA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uk-UA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7</a:t>
                    </a:r>
                    <a:r>
                      <a:rPr lang="uk-UA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uk-UA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E62B9D5D-81EC-4EBF-9D08-5F54176BFB28}" type="CATEGORYNAME">
                      <a:rPr lang="uk-UA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uk-UA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uk-UA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61%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0D2090DF-F7C1-4CCB-A1C5-FB1C74D078D6}" type="CATEGORYNAME">
                      <a:rPr lang="uk-UA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uk-UA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uk-UA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29%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2.1811841485211377E-2"/>
                  <c:y val="-2.949416742604772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54624ACF-3C52-437B-A1E6-3748640E7D77}" type="CATEGORYNAME">
                      <a:rPr lang="uk-UA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uk-UA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uk-UA" sz="24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uk-UA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59727619884426"/>
                      <c:h val="0.17752348436775287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spc="0" baseline="0">
                    <a:solidFill>
                      <a:schemeClr val="accen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високий рівень</c:v>
                </c:pt>
                <c:pt idx="1">
                  <c:v>достатній рівень</c:v>
                </c:pt>
                <c:pt idx="2">
                  <c:v>середній рівень</c:v>
                </c:pt>
                <c:pt idx="3">
                  <c:v>початковий рівень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4.2000000000000003E-2</c:v>
                </c:pt>
                <c:pt idx="1">
                  <c:v>0.68700000000000006</c:v>
                </c:pt>
                <c:pt idx="2">
                  <c:v>0.25</c:v>
                </c:pt>
                <c:pt idx="3" formatCode="0.00%">
                  <c:v>2.1000000000000001E-2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uk-UA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</a:t>
            </a:r>
            <a:r>
              <a:rPr lang="uk-UA" sz="3200" b="1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класних колективів</a:t>
            </a:r>
            <a:endParaRPr lang="uk-UA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3806297377163518"/>
          <c:y val="8.768090940164565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uk-UA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5"/>
                <c:pt idx="0">
                  <c:v>4 клас (кл. кер. Табунщик А.М.) </c:v>
                </c:pt>
                <c:pt idx="1">
                  <c:v>5 клас (кл. кер. Яковлєва О.Г.)</c:v>
                </c:pt>
                <c:pt idx="2">
                  <c:v>7 клас (кл. кер. Коновалова О.П.)</c:v>
                </c:pt>
                <c:pt idx="3">
                  <c:v>9 клас (кл. кер. Чеботарьова О.І.)</c:v>
                </c:pt>
                <c:pt idx="4">
                  <c:v>8 клас (кл. кер. Яковлєв В.М.)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0.8</c:v>
                </c:pt>
                <c:pt idx="1">
                  <c:v>0.75</c:v>
                </c:pt>
                <c:pt idx="2">
                  <c:v>0.5</c:v>
                </c:pt>
                <c:pt idx="3">
                  <c:v>0.4</c:v>
                </c:pt>
                <c:pt idx="4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5"/>
                <c:pt idx="0">
                  <c:v>4 клас (кл. кер. Табунщик А.М.) </c:v>
                </c:pt>
                <c:pt idx="1">
                  <c:v>5 клас (кл. кер. Яковлєва О.Г.)</c:v>
                </c:pt>
                <c:pt idx="2">
                  <c:v>7 клас (кл. кер. Коновалова О.П.)</c:v>
                </c:pt>
                <c:pt idx="3">
                  <c:v>9 клас (кл. кер. Чеботарьова О.І.)</c:v>
                </c:pt>
                <c:pt idx="4">
                  <c:v>8 клас (кл. кер. Яковлєв В.М.)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5"/>
                <c:pt idx="0">
                  <c:v>4 клас (кл. кер. Табунщик А.М.) </c:v>
                </c:pt>
                <c:pt idx="1">
                  <c:v>5 клас (кл. кер. Яковлєва О.Г.)</c:v>
                </c:pt>
                <c:pt idx="2">
                  <c:v>7 клас (кл. кер. Коновалова О.П.)</c:v>
                </c:pt>
                <c:pt idx="3">
                  <c:v>9 клас (кл. кер. Чеботарьова О.І.)</c:v>
                </c:pt>
                <c:pt idx="4">
                  <c:v>8 клас (кл. кер. Яковлєв В.М.)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5332928"/>
        <c:axId val="85335280"/>
        <c:axId val="0"/>
      </c:bar3DChart>
      <c:catAx>
        <c:axId val="8533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uk-UA"/>
          </a:p>
        </c:txPr>
        <c:crossAx val="85335280"/>
        <c:crosses val="autoZero"/>
        <c:auto val="1"/>
        <c:lblAlgn val="ctr"/>
        <c:lblOffset val="100"/>
        <c:noMultiLvlLbl val="0"/>
      </c:catAx>
      <c:valAx>
        <c:axId val="85335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uk-UA"/>
          </a:p>
        </c:txPr>
        <c:crossAx val="85332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tx>
                <c:rich>
                  <a:bodyPr/>
                  <a:lstStyle/>
                  <a:p>
                    <a:fld id="{0F95B825-4F18-4814-BF7C-8602585807CC}" type="VALUE">
                      <a:rPr lang="en-US" smtClean="0"/>
                      <a:pPr/>
                      <a:t>[ЗНАЧЕНИЕ]</a:t>
                    </a:fld>
                    <a:endParaRPr lang="uk-UA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205FC92-37B7-4F1E-9E76-AED322CAABD8}" type="VALUE">
                      <a:rPr lang="en-US" smtClean="0"/>
                      <a:pPr/>
                      <a:t>[ЗНАЧЕНИЕ]</a:t>
                    </a:fld>
                    <a:endParaRPr lang="uk-UA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D956721-CCA0-40D9-98B5-C0D277182007}" type="VALUE">
                      <a:rPr lang="en-US" smtClean="0"/>
                      <a:pPr/>
                      <a:t>[ЗНАЧЕНИЕ]</a:t>
                    </a:fld>
                    <a:endParaRPr lang="uk-UA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12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м/з і б/д</c:v>
                </c:pt>
                <c:pt idx="1">
                  <c:v>СЖО</c:v>
                </c:pt>
                <c:pt idx="2">
                  <c:v>соцсфера і АПК</c:v>
                </c:pt>
                <c:pt idx="3">
                  <c:v>інші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6</c:v>
                </c:pt>
                <c:pt idx="2">
                  <c:v>13</c:v>
                </c:pt>
                <c:pt idx="3">
                  <c:v>12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Кваліфікаційні категорії</a:t>
            </a:r>
            <a:r>
              <a:rPr lang="uk-UA" sz="2400" b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педагогічні звання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605442176870748E-2"/>
          <c:y val="0.19995464852607711"/>
          <c:w val="0.95011337868480727"/>
          <c:h val="0.6767654043244594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Вища категорія</c:v>
                </c:pt>
                <c:pt idx="1">
                  <c:v>І категорія</c:v>
                </c:pt>
                <c:pt idx="2">
                  <c:v>ІІ категорія</c:v>
                </c:pt>
                <c:pt idx="3">
                  <c:v>спеціаліст</c:v>
                </c:pt>
                <c:pt idx="4">
                  <c:v>старший вчитель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Вища категорія</c:v>
                </c:pt>
                <c:pt idx="1">
                  <c:v>І категорія</c:v>
                </c:pt>
                <c:pt idx="2">
                  <c:v>ІІ категорія</c:v>
                </c:pt>
                <c:pt idx="3">
                  <c:v>спеціаліст</c:v>
                </c:pt>
                <c:pt idx="4">
                  <c:v>старший вчитель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Вища категорія</c:v>
                </c:pt>
                <c:pt idx="1">
                  <c:v>І категорія</c:v>
                </c:pt>
                <c:pt idx="2">
                  <c:v>ІІ категорія</c:v>
                </c:pt>
                <c:pt idx="3">
                  <c:v>спеціаліст</c:v>
                </c:pt>
                <c:pt idx="4">
                  <c:v>старший вчитель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3419088"/>
        <c:axId val="183419480"/>
        <c:axId val="0"/>
      </c:bar3DChart>
      <c:catAx>
        <c:axId val="183419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83419480"/>
        <c:crosses val="autoZero"/>
        <c:auto val="1"/>
        <c:lblAlgn val="ctr"/>
        <c:lblOffset val="100"/>
        <c:noMultiLvlLbl val="0"/>
      </c:catAx>
      <c:valAx>
        <c:axId val="1834194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8341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до 30 років</c:v>
                </c:pt>
                <c:pt idx="1">
                  <c:v>до 40 років</c:v>
                </c:pt>
                <c:pt idx="2">
                  <c:v>до 50 років</c:v>
                </c:pt>
                <c:pt idx="3">
                  <c:v>до 60 років</c:v>
                </c:pt>
                <c:pt idx="4">
                  <c:v>старші 60 років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</c:v>
                </c:pt>
                <c:pt idx="1">
                  <c:v>1</c:v>
                </c:pt>
                <c:pt idx="2">
                  <c:v>3</c:v>
                </c:pt>
                <c:pt idx="3">
                  <c:v>4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до 30 років</c:v>
                </c:pt>
                <c:pt idx="1">
                  <c:v>до 40 років</c:v>
                </c:pt>
                <c:pt idx="2">
                  <c:v>до 50 років</c:v>
                </c:pt>
                <c:pt idx="3">
                  <c:v>до 60 років</c:v>
                </c:pt>
                <c:pt idx="4">
                  <c:v>старші 60 років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до 30 років</c:v>
                </c:pt>
                <c:pt idx="1">
                  <c:v>до 40 років</c:v>
                </c:pt>
                <c:pt idx="2">
                  <c:v>до 50 років</c:v>
                </c:pt>
                <c:pt idx="3">
                  <c:v>до 60 років</c:v>
                </c:pt>
                <c:pt idx="4">
                  <c:v>старші 60 років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83421048"/>
        <c:axId val="183421440"/>
      </c:barChart>
      <c:catAx>
        <c:axId val="183421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uk-UA"/>
          </a:p>
        </c:txPr>
        <c:crossAx val="183421440"/>
        <c:crosses val="autoZero"/>
        <c:auto val="1"/>
        <c:lblAlgn val="ctr"/>
        <c:lblOffset val="100"/>
        <c:noMultiLvlLbl val="0"/>
      </c:catAx>
      <c:valAx>
        <c:axId val="18342144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3421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DDCB7EC-CEDA-42D5-8A0A-747B258F7B12}" type="datetime1">
              <a:rPr lang="ru-RU" smtClean="0"/>
              <a:t>22.04.2021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78FE58C-C1A6-4C4C-90C2-B7F5B0504B2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605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7BBAA-8962-46BE-8131-E6CE08071E10}" type="datetime1">
              <a:rPr lang="ru-RU" smtClean="0"/>
              <a:pPr/>
              <a:t>22.04.2021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10E1E9A-E921-4174-A0FC-51868D7AC56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378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188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1383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2AAF71-7088-4082-A4B5-5D2286FF71AE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05DDED-C00D-420D-BCCC-88709E63D747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EDCCF59-F12C-4B22-A0B5-0569E7EBF814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130E92-8550-4A93-A5ED-7A5CF78928CB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E50B887-75E0-4C5B-AF37-E33049182621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 rtlCol="0"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3379668-2161-488D-96B8-6A859D0F15B4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939C50-7762-4792-95E1-E7874CF6E4AE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901220-6B3C-4719-8281-16AA8BA3EF64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D7245F-B3C7-4358-926A-1EE496656B67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D0A9D0-FD05-4374-8990-9A13D81CB546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970C57-C6EC-43E3-AE3A-40D83CDB2BD6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724B01-8CDF-43F1-A896-03E2F79CCBAE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3194B10-7A25-4893-8C5C-B707DE59842E}" type="datetime1">
              <a:rPr lang="ru-RU" noProof="0" smtClean="0"/>
              <a:t>22.04.2021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71B7BAC7-FE87-40F6-AA24-4F4685D1B022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51900" y="5334000"/>
            <a:ext cx="2603500" cy="749300"/>
          </a:xfrm>
        </p:spPr>
        <p:txBody>
          <a:bodyPr rtlCol="0">
            <a:normAutofit fontScale="62500" lnSpcReduction="20000"/>
          </a:bodyPr>
          <a:lstStyle/>
          <a:p>
            <a:pPr lvl="0" algn="r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</a:pPr>
            <a:r>
              <a:rPr lang="uk-UA" sz="65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2020 </a:t>
            </a:r>
            <a:r>
              <a:rPr lang="uk-UA" sz="65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рік </a:t>
            </a:r>
          </a:p>
          <a:p>
            <a:pPr rtl="0"/>
            <a:endParaRPr lang="ru-RU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39800" y="975389"/>
            <a:ext cx="9728200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800" b="1" i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Звіт директора </a:t>
            </a:r>
            <a:br>
              <a:rPr lang="uk-UA" sz="4800" b="1" i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4800" b="1" i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Іванівської загальноосвітньої школи І-ІІ ступенів </a:t>
            </a:r>
            <a:br>
              <a:rPr lang="uk-UA" sz="4800" b="1" i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4800" b="1" i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Чеботарьової Лариси Кузьмівни</a:t>
            </a:r>
            <a:endParaRPr lang="uk-UA" sz="48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1800" y="504825"/>
            <a:ext cx="9029700" cy="765175"/>
          </a:xfrm>
        </p:spPr>
        <p:txBody>
          <a:bodyPr/>
          <a:lstStyle/>
          <a:p>
            <a:pPr algn="ctr"/>
            <a:r>
              <a:rPr lang="uk-UA" sz="3600" b="1" dirty="0">
                <a:solidFill>
                  <a:srgbClr val="5B9BD5">
                    <a:lumMod val="75000"/>
                  </a:srgbClr>
                </a:solidFill>
              </a:rPr>
              <a:t>Здобуття освіти випускниками школи</a:t>
            </a:r>
            <a:endParaRPr lang="uk-UA" dirty="0"/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1785759"/>
              </p:ext>
            </p:extLst>
          </p:nvPr>
        </p:nvGraphicFramePr>
        <p:xfrm>
          <a:off x="444500" y="1701799"/>
          <a:ext cx="11359632" cy="459611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86544"/>
                <a:gridCol w="3786544"/>
                <a:gridCol w="3786544"/>
              </a:tblGrid>
              <a:tr h="1276975">
                <a:tc rowSpan="2">
                  <a:txBody>
                    <a:bodyPr/>
                    <a:lstStyle/>
                    <a:p>
                      <a:pPr algn="ctr"/>
                      <a:endParaRPr lang="uk-UA" sz="3200" dirty="0" smtClean="0"/>
                    </a:p>
                    <a:p>
                      <a:pPr algn="ctr"/>
                      <a:r>
                        <a:rPr lang="uk-UA" sz="3200" dirty="0" smtClean="0"/>
                        <a:t>Кількість випускників</a:t>
                      </a:r>
                      <a:endParaRPr lang="uk-UA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uk-UA" sz="3200" dirty="0" smtClean="0"/>
                    </a:p>
                    <a:p>
                      <a:pPr algn="ctr"/>
                      <a:r>
                        <a:rPr lang="uk-UA" sz="3200" dirty="0" smtClean="0"/>
                        <a:t>10 клас</a:t>
                      </a:r>
                      <a:endParaRPr lang="uk-UA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uk-UA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76975">
                <a:tc vMerge="1">
                  <a:txBody>
                    <a:bodyPr/>
                    <a:lstStyle/>
                    <a:p>
                      <a:pPr algn="ctr"/>
                      <a:endParaRPr lang="uk-UA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err="1" smtClean="0"/>
                        <a:t>Строганівська</a:t>
                      </a:r>
                      <a:r>
                        <a:rPr lang="uk-UA" sz="3200" b="1" dirty="0" smtClean="0"/>
                        <a:t> </a:t>
                      </a:r>
                    </a:p>
                    <a:p>
                      <a:pPr algn="ctr"/>
                      <a:r>
                        <a:rPr lang="uk-UA" sz="3200" b="1" dirty="0" smtClean="0"/>
                        <a:t>ЗОШ І-ІІІ ст.</a:t>
                      </a:r>
                      <a:endParaRPr lang="uk-UA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err="1" smtClean="0"/>
                        <a:t>Павлівська</a:t>
                      </a:r>
                      <a:r>
                        <a:rPr lang="uk-UA" sz="3200" b="1" dirty="0" smtClean="0"/>
                        <a:t> </a:t>
                      </a:r>
                    </a:p>
                    <a:p>
                      <a:pPr algn="ctr"/>
                      <a:r>
                        <a:rPr lang="uk-UA" sz="3200" b="1" dirty="0" smtClean="0"/>
                        <a:t>ЗОШ І-ІІ ст.</a:t>
                      </a:r>
                      <a:endParaRPr lang="uk-UA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67151">
                <a:tc rowSpan="2">
                  <a:txBody>
                    <a:bodyPr/>
                    <a:lstStyle/>
                    <a:p>
                      <a:pPr algn="ctr"/>
                      <a:endParaRPr lang="uk-UA" sz="3200" dirty="0" smtClean="0"/>
                    </a:p>
                    <a:p>
                      <a:pPr algn="ctr"/>
                      <a:r>
                        <a:rPr lang="uk-UA" sz="3200" b="1" dirty="0" smtClean="0"/>
                        <a:t>6</a:t>
                      </a:r>
                      <a:endParaRPr lang="uk-UA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 smtClean="0"/>
                    </a:p>
                    <a:p>
                      <a:pPr algn="ctr"/>
                      <a:r>
                        <a:rPr lang="uk-UA" sz="3200" b="1" dirty="0" smtClean="0"/>
                        <a:t>2</a:t>
                      </a:r>
                      <a:endParaRPr lang="uk-UA" sz="3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 smtClean="0"/>
                    </a:p>
                    <a:p>
                      <a:pPr algn="ctr"/>
                      <a:r>
                        <a:rPr lang="uk-UA" sz="3200" b="1" dirty="0" smtClean="0"/>
                        <a:t>4</a:t>
                      </a:r>
                      <a:endParaRPr lang="uk-UA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009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uk-UA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uk-UA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6" name="Стрелка вправо 5"/>
          <p:cNvSpPr/>
          <p:nvPr/>
        </p:nvSpPr>
        <p:spPr>
          <a:xfrm>
            <a:off x="6489700" y="4978400"/>
            <a:ext cx="2743200" cy="215900"/>
          </a:xfrm>
          <a:prstGeom prst="right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6437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1300" y="1244600"/>
            <a:ext cx="7035800" cy="5613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Всеукраїнська </a:t>
            </a: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українознавча гра «Соняшник</a:t>
            </a: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marL="0" indent="0">
              <a:buNone/>
            </a:pP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Всеукраїнські інтернет-олімпіади з української мови, зарубіжної </a:t>
            </a: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літератури «</a:t>
            </a:r>
            <a:r>
              <a:rPr lang="uk-UA" sz="2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Всеосвіта</a:t>
            </a: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Всеукраїнський інтернет-конкурс </a:t>
            </a:r>
            <a:r>
              <a:rPr lang="uk-UA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«Основи </a:t>
            </a:r>
            <a:r>
              <a:rPr lang="uk-UA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кібербезпеки</a:t>
            </a:r>
            <a:r>
              <a:rPr lang="uk-UA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Всеукраїнський </a:t>
            </a: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конкурс «Українське народознавство</a:t>
            </a: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Всеукраїнська </a:t>
            </a: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інтернет-олімпіада із зарубіжної літератури «На урок</a:t>
            </a: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Всеукраїнська </a:t>
            </a: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інтернет-олімпіада «На урок» з предметів початкової </a:t>
            </a: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школи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Всеукраїнський </a:t>
            </a: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конкурс «Зимові свята в традиціях нашого народу</a:t>
            </a: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Всеукраїнський дистанційний конкурс «Акробатика з математики»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uk-UA" sz="2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endParaRPr lang="uk-UA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594599" y="1854199"/>
            <a:ext cx="4159305" cy="35607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9030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Досягнення</a:t>
            </a:r>
          </a:p>
          <a:p>
            <a:pPr marL="0" indent="0" algn="ctr">
              <a:buNone/>
            </a:pPr>
            <a:endParaRPr lang="uk-UA" b="1" dirty="0" smtClean="0">
              <a:solidFill>
                <a:srgbClr val="90307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b="1" dirty="0" smtClean="0">
                <a:solidFill>
                  <a:srgbClr val="9030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місця – 48</a:t>
            </a:r>
          </a:p>
          <a:p>
            <a:pPr marL="0" indent="0" algn="just">
              <a:buNone/>
            </a:pPr>
            <a:r>
              <a:rPr lang="uk-UA" b="1" dirty="0" smtClean="0">
                <a:solidFill>
                  <a:srgbClr val="9030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 місця – 29</a:t>
            </a:r>
          </a:p>
          <a:p>
            <a:pPr marL="0" indent="0" algn="just">
              <a:buNone/>
            </a:pPr>
            <a:r>
              <a:rPr lang="uk-UA" b="1" dirty="0" smtClean="0">
                <a:solidFill>
                  <a:srgbClr val="9030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ІІІ місця – 20</a:t>
            </a:r>
          </a:p>
          <a:p>
            <a:pPr marL="0" indent="0" algn="just">
              <a:buNone/>
            </a:pPr>
            <a:endParaRPr lang="uk-UA" b="1" dirty="0">
              <a:solidFill>
                <a:srgbClr val="90307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b="1" dirty="0" smtClean="0">
                <a:solidFill>
                  <a:srgbClr val="9030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Сертифікати за активну участь - 26</a:t>
            </a:r>
            <a:endParaRPr lang="uk-UA" b="1" dirty="0">
              <a:solidFill>
                <a:srgbClr val="90307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06505" y="327025"/>
            <a:ext cx="10553700" cy="81597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 smtClean="0"/>
              <a:t>Робота з обдарованими й талановитими учнями </a:t>
            </a:r>
            <a:br>
              <a:rPr lang="uk-UA" sz="3200" b="1" dirty="0" smtClean="0"/>
            </a:br>
            <a:r>
              <a:rPr lang="uk-UA" sz="2400" b="1" dirty="0" smtClean="0">
                <a:solidFill>
                  <a:srgbClr val="002060"/>
                </a:solidFill>
              </a:rPr>
              <a:t>(освітні конкурси, олімпіади)</a:t>
            </a:r>
            <a:endParaRPr lang="uk-UA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68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14325"/>
            <a:ext cx="6451600" cy="727075"/>
          </a:xfrm>
        </p:spPr>
        <p:txBody>
          <a:bodyPr>
            <a:normAutofit/>
          </a:bodyPr>
          <a:lstStyle/>
          <a:p>
            <a:pPr algn="just"/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освітніх </a:t>
            </a: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досягнень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1600" y="2686050"/>
            <a:ext cx="4127500" cy="141605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Рішення педагогічної ради </a:t>
            </a: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від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03.06.2020 року </a:t>
            </a: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протокол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№ 7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32300" y="1358900"/>
            <a:ext cx="7454899" cy="5348287"/>
          </a:xfrm>
        </p:spPr>
        <p:txBody>
          <a:bodyPr>
            <a:normAutofit fontScale="92500"/>
          </a:bodyPr>
          <a:lstStyle/>
          <a:p>
            <a:pPr algn="just">
              <a:buFontTx/>
              <a:buChar char="-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Похвальні листи за високі досягнення у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навчанні: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учні 3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класу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Зборюк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Вероніка та Козак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Таміла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algn="just">
              <a:buFontTx/>
              <a:buChar char="-"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 обласної стипендії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«Кращий учень навчального закладу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учениця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класу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Чижикова Дар’я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 обласної стипендії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«Флагмани освіти Херсонщини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школи, вчитель зарубіжної літератури, спеціаліст вищої категорії, старший вчитель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Чеботарьова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Лариса Кузьмівна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4535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00" y="352425"/>
            <a:ext cx="6388100" cy="841375"/>
          </a:xfrm>
        </p:spPr>
        <p:txBody>
          <a:bodyPr>
            <a:normAutofit/>
          </a:bodyPr>
          <a:lstStyle/>
          <a:p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</a:rPr>
              <a:t>Дистанційне навчання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5400" y="1368425"/>
            <a:ext cx="5377200" cy="4448175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зв’язку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учнями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Viber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сайт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«Моя школа»,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Zoom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школа»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почали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першими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вересня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2020 року.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Zoom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з І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семестра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2020-2021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року.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рівнів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складності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найскладніших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до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найпростіших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період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дистанційного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І сем. 2020-2021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Zoom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126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уроків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pic>
        <p:nvPicPr>
          <p:cNvPr id="1026" name="Picture 2" descr="https://scontent.fiev22-1.fna.fbcdn.net/v/t1.0-9/140189641_844121299817098_5826237008664492203_o.jpg?_nc_cat=103&amp;ccb=2&amp;_nc_sid=b9115d&amp;_nc_ohc=64mR0bfoBgAAX9wW-Oe&amp;_nc_ht=scontent.fiev22-1.fna&amp;oh=f29635b0f456a9efebfec203d05be5ef&amp;oe=603C665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026594"/>
            <a:ext cx="4754562" cy="2674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content.fiev22-2.fna.fbcdn.net/v/t1.0-9/140483353_844121059817122_2943334386426893763_o.jpg?_nc_cat=111&amp;ccb=2&amp;_nc_sid=b9115d&amp;_nc_ohc=34FgY5Pb7NIAX9OQlYq&amp;_nc_ht=scontent.fiev22-2.fna&amp;oh=07e78861848e939efd37e35b4ee3c676&amp;oe=603CFC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278552"/>
            <a:ext cx="4204786" cy="257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086" y="3950790"/>
            <a:ext cx="4876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7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0909300" cy="587375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</a:rPr>
              <a:t>Соціально-педагогічна та виховна діяльність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0500" y="1533524"/>
            <a:ext cx="5905500" cy="5032375"/>
          </a:xfrm>
        </p:spPr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˗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іти з малозабезпечених і багатодітних сімей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17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˗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іти із сімей, що опинилися в складних життєвих обставинах –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˗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іти, батьки яких працюють в соціальній сфері села і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АПК – 13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˗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інші (некатегорійні) діти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- 12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91061804"/>
              </p:ext>
            </p:extLst>
          </p:nvPr>
        </p:nvGraphicFramePr>
        <p:xfrm>
          <a:off x="6845300" y="1874042"/>
          <a:ext cx="4754563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623451" y="1058346"/>
            <a:ext cx="5204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Соціальний паспорт школи на кінець 2020 року</a:t>
            </a:r>
            <a:endParaRPr lang="uk-UA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55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0800" y="365125"/>
            <a:ext cx="10033000" cy="688975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/>
              <a:t>Виховні заходи, проведені у 2020 році</a:t>
            </a:r>
            <a:endParaRPr lang="uk-UA" sz="3200" b="1" dirty="0"/>
          </a:p>
        </p:txBody>
      </p:sp>
      <p:pic>
        <p:nvPicPr>
          <p:cNvPr id="2050" name="Picture 2" descr="Немає опису світлини.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1189633"/>
            <a:ext cx="4754562" cy="356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300" y="3454400"/>
            <a:ext cx="4165600" cy="3124200"/>
          </a:xfrm>
          <a:prstGeom prst="rect">
            <a:avLst/>
          </a:prstGeom>
        </p:spPr>
      </p:pic>
      <p:pic>
        <p:nvPicPr>
          <p:cNvPr id="2052" name="Picture 4" descr="May be an image of 7 людей, дитина та people stand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103" y="4755554"/>
            <a:ext cx="3495675" cy="192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286999" y="1189632"/>
            <a:ext cx="5262901" cy="548854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Предметні тижні</a:t>
            </a:r>
          </a:p>
          <a:p>
            <a:pPr marL="0" indent="0">
              <a:buNone/>
            </a:pP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Тематичні заходи до </a:t>
            </a:r>
            <a:r>
              <a:rPr lang="uk-UA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</a:t>
            </a:r>
            <a:r>
              <a:rPr lang="el-G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᾽</a:t>
            </a:r>
            <a:r>
              <a:rPr lang="uk-UA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ятних</a:t>
            </a: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знаменних дат</a:t>
            </a:r>
          </a:p>
          <a:p>
            <a:pPr marL="0" indent="0">
              <a:buNone/>
            </a:pP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Свята, конкурси, </a:t>
            </a:r>
            <a:r>
              <a:rPr lang="uk-UA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флешмоби</a:t>
            </a: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години спілкування, святкові та тематичні лінійки</a:t>
            </a:r>
          </a:p>
          <a:p>
            <a:pPr marL="0" indent="0">
              <a:buNone/>
            </a:pP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Бібліотечні </a:t>
            </a:r>
            <a:r>
              <a:rPr lang="uk-UA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</a:t>
            </a: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виставки, семінари-практикуми</a:t>
            </a:r>
          </a:p>
          <a:p>
            <a:pPr marL="0" indent="0">
              <a:buNone/>
            </a:pP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Екологічні акції «Збережи планету», «Вирощу квіточку – виросту з нею сам»</a:t>
            </a:r>
          </a:p>
          <a:p>
            <a:pPr marL="0" indent="0">
              <a:buNone/>
            </a:pP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Всеукраїнські заходи: Всеукраїнський місячник шкільних бібліотек, урок доброти, ХХ диктант національної єдності, акція по збору пластикових кришечок на протези для воїнів</a:t>
            </a:r>
          </a:p>
          <a:p>
            <a:pPr marL="0" indent="0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44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00" y="169835"/>
            <a:ext cx="9029700" cy="40559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 smtClean="0"/>
              <a:t>Досягнення за 2020 рік</a:t>
            </a:r>
            <a:endParaRPr lang="uk-UA" sz="3200" b="1" dirty="0"/>
          </a:p>
        </p:txBody>
      </p:sp>
      <p:pic>
        <p:nvPicPr>
          <p:cNvPr id="5" name="Picture 10" descr="May be an image of 2 людини, people standing та outerwea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00" y="2015274"/>
            <a:ext cx="3524250" cy="2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900" y="4001294"/>
            <a:ext cx="3687213" cy="2765410"/>
          </a:xfrm>
          <a:prstGeom prst="rect">
            <a:avLst/>
          </a:prstGeom>
        </p:spPr>
      </p:pic>
      <p:pic>
        <p:nvPicPr>
          <p:cNvPr id="8" name="Picture 6" descr="May be an image of 5 людей, дитина та people stand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760" y="208061"/>
            <a:ext cx="3694906" cy="203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127000" y="838200"/>
            <a:ext cx="6993823" cy="5831695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Обласний конкурс новорічних композицій «Альтернативна ялинка» -  </a:t>
            </a:r>
            <a:endParaRPr lang="uk-UA" sz="19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диплом </a:t>
            </a:r>
            <a:r>
              <a:rPr lang="uk-UA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 ступеня - 1</a:t>
            </a:r>
            <a:endParaRPr lang="uk-UA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uk-UA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диплом ІІ ступеня – 3</a:t>
            </a:r>
            <a:endParaRPr lang="uk-UA" sz="19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uk-UA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диплом ІІІ ступеня – 2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Всеукраїнський конкурс учнівських екологічних агітбригад «Земля – наш спільний дім» - І </a:t>
            </a: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місце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ІІ етап фестивалю виконавської майстерності «Поетичний камертон Ліни Костенко: патріотичні лейтмотиви» - І та ІІ </a:t>
            </a: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місця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ІІІ етап обласного огляд-конкурсу </a:t>
            </a:r>
            <a:r>
              <a:rPr lang="uk-UA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«Таврійський </a:t>
            </a:r>
            <a:r>
              <a:rPr lang="uk-UA" sz="19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барвограй</a:t>
            </a: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в номінації «Образотворче </a:t>
            </a:r>
            <a:r>
              <a:rPr lang="uk-UA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 декоративно-прикладне мистецтво» </a:t>
            </a:r>
            <a:r>
              <a:rPr lang="uk-UA" sz="19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дипломи І ступеня</a:t>
            </a:r>
            <a:endParaRPr lang="uk-UA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ІІ етап конкурсу читців «Наша земля – Україна» - </a:t>
            </a: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І місце – 1; ІІ місце – 1; ІІІ місце - 2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ІІІ </a:t>
            </a:r>
            <a:r>
              <a:rPr lang="uk-UA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етап конкурсу читців «Наша земля – Україна</a:t>
            </a: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- ІІІ місце    </a:t>
            </a:r>
            <a:endParaRPr lang="uk-UA" sz="19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uk-UA" sz="19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uk-UA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uk-UA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7682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00" y="365125"/>
            <a:ext cx="6121400" cy="61277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Кадрова діяльність</a:t>
            </a:r>
            <a:endParaRPr lang="uk-UA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7000" y="1669078"/>
            <a:ext cx="3383300" cy="435133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Рішення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атестаційної комісії ІІ рівня від 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07.04.2020 року протокол  № 3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14800" y="1669078"/>
            <a:ext cx="7810499" cy="493492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Визнати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такими, що відповідають займаним посадам та є атестованими, педагогічних працівників школи: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˗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Чеботарьову Ларису Кузьмівну, директора школи, вчителя зарубіжної літератури;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˗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Табунщик Анастасію Миколаївну, вчителя початкових класів. 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Присвоїти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кваліфікаційні категорії: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˗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Чеботарьовій Ларисі Кузьмівні, директору школи, вчителю зарубіжної літератури, - спеціаліст вищої категорії;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˗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Табунщик Анастасії Миколаївні, вчителю початкових класів, - спеціаліст другої категорії.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Присвоїти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Чеботарьовій Ларисі Кузьмівні, директору школи, вчителю зарубіжної літератури, педагогічне звання «старший вчитель».</a:t>
            </a:r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54605" y="1092656"/>
            <a:ext cx="5532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Підвищення педагогічної кваліфікації</a:t>
            </a:r>
            <a:endParaRPr lang="uk-UA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24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600145784"/>
              </p:ext>
            </p:extLst>
          </p:nvPr>
        </p:nvGraphicFramePr>
        <p:xfrm>
          <a:off x="635000" y="444500"/>
          <a:ext cx="10934699" cy="6146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735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500" y="365125"/>
            <a:ext cx="10401300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Рух педагогічних 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працівників за 2020 рік</a:t>
            </a:r>
            <a:endParaRPr lang="uk-UA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52500" y="1825625"/>
            <a:ext cx="4724400" cy="4351338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˗"/>
            </a:pP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звільнилося 4 педагогічних </a:t>
            </a:r>
            <a:r>
              <a:rPr lang="uk-UA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працівники: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 власним бажанням, </a:t>
            </a: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у зв’язку з переходом на роботу в іншу школу, </a:t>
            </a: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у зв’язку з виходом на пенсію за вислугою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років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05600" y="1825625"/>
            <a:ext cx="4800600" cy="4351338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˗"/>
            </a:pP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прийнято на </a:t>
            </a:r>
            <a:r>
              <a:rPr lang="uk-UA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роботу 3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педагогічних </a:t>
            </a:r>
            <a:r>
              <a:rPr lang="uk-UA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працівники: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на постійне місце роботи, </a:t>
            </a: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сумісництвом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5683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content.fiev22-1.fna.fbcdn.net/v/t1.0-0/p480x480/118765771_619749762262280_3981245034226740169_o.jpg?_nc_cat=103&amp;ccb=2&amp;_nc_sid=825194&amp;_nc_ohc=HUQtJAZcuJ4AX8tm4G8&amp;_nc_ht=scontent.fiev22-1.fna&amp;tp=6&amp;oh=34c5c685ae587cd26404a46343501f38&amp;oe=6039AAD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" y="317499"/>
            <a:ext cx="2465388" cy="246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3900" y="2184400"/>
            <a:ext cx="9918700" cy="448309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Іванівська загальноосвітня школа І-ІІ ступенів у своїй діяльності керується 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Конституцією України, законами України «Про освіту», «Про повну загальну середню освіту», Положенням про загальноосвітній навчальний заклад, іншими нормативними актами, власним Статутом.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800"/>
              </a:spcAft>
              <a:buNone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Іванівська загальноосвітня школа І-ІІ ступенів є закладом освіти, який перебуває у комунальній власності. </a:t>
            </a: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Територія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обслуговування закладу включає село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</a:rPr>
              <a:t>Іванівка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Присиваської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 сільської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ради.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196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8100" y="365125"/>
            <a:ext cx="10045700" cy="61277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Віковий склад педагогічних працівників</a:t>
            </a:r>
            <a:endParaRPr lang="uk-UA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35134580"/>
              </p:ext>
            </p:extLst>
          </p:nvPr>
        </p:nvGraphicFramePr>
        <p:xfrm>
          <a:off x="1182688" y="1177924"/>
          <a:ext cx="9904412" cy="515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247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365125"/>
            <a:ext cx="10706100" cy="1325563"/>
          </a:xfrm>
        </p:spPr>
        <p:txBody>
          <a:bodyPr/>
          <a:lstStyle/>
          <a:p>
            <a:pPr algn="ctr"/>
            <a:r>
              <a:rPr lang="uk-UA" sz="3600" b="1" dirty="0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Самоосвітня діяльність педагогічних працівників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2400" y="1825625"/>
            <a:ext cx="4754880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uk-UA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3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Відповідно </a:t>
            </a:r>
            <a:r>
              <a:rPr lang="uk-UA" sz="3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 Законів України «Про освіту», «Про повну загальну середню освіту» протягом 2020 року педагогічні працівники проходили підвищення кваліфікації на освітніх порталах «</a:t>
            </a:r>
            <a:r>
              <a:rPr lang="uk-UA" sz="3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Всеосвіта</a:t>
            </a:r>
            <a:r>
              <a:rPr lang="uk-UA" sz="3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 «На урок», на сайтах </a:t>
            </a:r>
            <a:r>
              <a:rPr lang="uk-UA" sz="3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Edera</a:t>
            </a:r>
            <a:r>
              <a:rPr lang="uk-UA" sz="3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uk-UA" sz="3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Рrometheus</a:t>
            </a:r>
            <a:r>
              <a:rPr lang="uk-UA" sz="3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«Дія», прослуховуючи фахові </a:t>
            </a:r>
            <a:r>
              <a:rPr lang="uk-UA" sz="3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вебінари</a:t>
            </a:r>
            <a:r>
              <a:rPr lang="uk-UA" sz="3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проходячи курси, складаючи за їх тематикою тестування.</a:t>
            </a:r>
            <a:endParaRPr lang="uk-UA" sz="3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Чеботарьова Л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К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– 97 годин;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Доценко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196 годин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Олініченко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136 годин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Тищенко В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315 годин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Бабенко А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Ю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114 годин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Табунщик А. М.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151 година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Яковлєва О. Г.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194 години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Коновалова О. П.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151 година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Яковлєв В. М.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194 години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Чеботарьова О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І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 години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Кутас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І. В.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 годин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4501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365125"/>
            <a:ext cx="10947400" cy="777875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Нагороди </a:t>
            </a:r>
            <a:r>
              <a:rPr lang="uk-UA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педагогічних працівників</a:t>
            </a:r>
            <a:endParaRPr lang="uk-UA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1600" y="1254124"/>
            <a:ext cx="5224800" cy="546417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Грамоти сільського голови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Чеботарьова Лариса Кузьмівна, </a:t>
            </a:r>
            <a:r>
              <a:rPr lang="uk-UA" sz="23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директор школи, вчитель зарубіжної </a:t>
            </a:r>
            <a:r>
              <a:rPr lang="uk-UA" sz="23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endParaRPr lang="uk-UA" sz="23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Доценко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Оксана Станіславівна, </a:t>
            </a:r>
            <a:r>
              <a:rPr lang="uk-UA" sz="23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заступник директора з навчально-виховної роботи, вчитель української мови та </a:t>
            </a:r>
            <a:r>
              <a:rPr lang="uk-UA" sz="23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endParaRPr lang="uk-UA" sz="23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Олініченко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Оксана Володимирівна, </a:t>
            </a:r>
            <a:r>
              <a:rPr lang="uk-UA" sz="23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педагог-організатор</a:t>
            </a:r>
            <a:endParaRPr lang="uk-UA" sz="23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Коновалова Ольга Павлівна, </a:t>
            </a:r>
            <a:r>
              <a:rPr lang="uk-UA" sz="23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вчитель української мови та </a:t>
            </a:r>
            <a:r>
              <a:rPr lang="uk-UA" sz="23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endParaRPr lang="uk-UA" sz="23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Чеботарьова Ольга Іванівна, </a:t>
            </a:r>
            <a:r>
              <a:rPr lang="uk-UA" sz="23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вчитель фізики, математики, </a:t>
            </a:r>
            <a:r>
              <a:rPr lang="uk-UA" sz="23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інформатики</a:t>
            </a:r>
            <a:endParaRPr lang="uk-UA" sz="23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3524" y="1254123"/>
            <a:ext cx="5878775" cy="546417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Подяки, свідоцтва освітніх ресурсів</a:t>
            </a:r>
          </a:p>
          <a:p>
            <a:pPr marL="0" indent="0" algn="ctr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(освітні платформи «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Всеосвіта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</a:p>
          <a:p>
            <a:pPr marL="0" indent="0" algn="ctr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 урок»)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Чеботарьова Лариса Кузьмівна, </a:t>
            </a:r>
            <a:r>
              <a:rPr lang="uk-UA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директор школи, вчитель зарубіжної літератури</a:t>
            </a: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Бабенко Алла Юріївна, </a:t>
            </a:r>
            <a:r>
              <a:rPr lang="uk-UA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вчитель </a:t>
            </a:r>
            <a:r>
              <a:rPr lang="uk-UA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початкових класів</a:t>
            </a: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Табунщик Анастасія Миколаївна, </a:t>
            </a:r>
            <a:r>
              <a:rPr lang="uk-UA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вчитель </a:t>
            </a:r>
            <a:r>
              <a:rPr lang="uk-UA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початкових класів</a:t>
            </a:r>
            <a:endParaRPr lang="uk-UA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Чеботарьова Ольга Іванівна, </a:t>
            </a:r>
            <a:r>
              <a:rPr lang="uk-UA" sz="23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вчитель фізики, математики, </a:t>
            </a:r>
            <a:r>
              <a:rPr lang="uk-UA" sz="23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інформатики</a:t>
            </a:r>
            <a:endParaRPr lang="uk-UA" sz="2300" i="1" dirty="0" smtClean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uk-UA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Доценко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Оксана Станіславівна, </a:t>
            </a:r>
            <a:r>
              <a:rPr lang="uk-UA" sz="23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заступник директора з навчально-виховної роботи, вчитель української мови та літератури</a:t>
            </a:r>
            <a:endParaRPr lang="uk-UA" sz="2300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45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365125"/>
            <a:ext cx="11480800" cy="828675"/>
          </a:xfrm>
        </p:spPr>
        <p:txBody>
          <a:bodyPr rtlCol="0">
            <a:normAutofit/>
          </a:bodyPr>
          <a:lstStyle/>
          <a:p>
            <a:pPr algn="ctr"/>
            <a:r>
              <a:rPr lang="ru-RU" sz="4000" b="1" dirty="0" err="1" smtClean="0"/>
              <a:t>Фінансово-господарська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діяльність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7799" y="1838325"/>
            <a:ext cx="6426201" cy="435133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uk-UA" b="1" dirty="0" smtClean="0"/>
              <a:t>Основні засоби</a:t>
            </a:r>
          </a:p>
          <a:p>
            <a:pPr marL="0" indent="0" algn="ctr">
              <a:buNone/>
            </a:pPr>
            <a:endParaRPr lang="uk-UA" b="1" dirty="0" smtClean="0"/>
          </a:p>
          <a:p>
            <a:pPr>
              <a:buFontTx/>
              <a:buChar char="-"/>
            </a:pPr>
            <a:r>
              <a:rPr lang="uk-UA" dirty="0" smtClean="0"/>
              <a:t>3 ноутбуки – 32112,60 грн.</a:t>
            </a:r>
          </a:p>
          <a:p>
            <a:pPr>
              <a:buFontTx/>
              <a:buChar char="-"/>
            </a:pPr>
            <a:r>
              <a:rPr lang="uk-UA" dirty="0" smtClean="0"/>
              <a:t>2 комп’ютери – 20580,20 грн.</a:t>
            </a:r>
          </a:p>
          <a:p>
            <a:pPr>
              <a:buFontTx/>
              <a:buChar char="-"/>
            </a:pPr>
            <a:r>
              <a:rPr lang="uk-UA" dirty="0" smtClean="0"/>
              <a:t>4 інтерактивні дошки – 51000 грн.</a:t>
            </a:r>
          </a:p>
          <a:p>
            <a:pPr>
              <a:buFontTx/>
              <a:buChar char="-"/>
            </a:pPr>
            <a:r>
              <a:rPr lang="uk-UA" dirty="0" smtClean="0"/>
              <a:t>4 проектора – 66260 грн.</a:t>
            </a:r>
          </a:p>
          <a:p>
            <a:pPr>
              <a:buFontTx/>
              <a:buChar char="-"/>
            </a:pPr>
            <a:r>
              <a:rPr lang="uk-UA" dirty="0" smtClean="0"/>
              <a:t>4 мультимедійних контенти – 7200 грн.</a:t>
            </a:r>
          </a:p>
          <a:p>
            <a:pPr>
              <a:buFontTx/>
              <a:buChar char="-"/>
            </a:pPr>
            <a:r>
              <a:rPr lang="uk-UA" dirty="0" smtClean="0"/>
              <a:t>1 БФП – 9800 грн.</a:t>
            </a:r>
          </a:p>
          <a:p>
            <a:pPr>
              <a:buFontTx/>
              <a:buChar char="-"/>
            </a:pP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94224" y="1838325"/>
            <a:ext cx="5053275" cy="435133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uk-UA" b="1" dirty="0" smtClean="0"/>
              <a:t>Меблі</a:t>
            </a:r>
          </a:p>
          <a:p>
            <a:pPr>
              <a:buFontTx/>
              <a:buChar char="-"/>
            </a:pPr>
            <a:r>
              <a:rPr lang="uk-UA" dirty="0"/>
              <a:t>с</a:t>
            </a:r>
            <a:r>
              <a:rPr lang="uk-UA" dirty="0" smtClean="0"/>
              <a:t>тіл вчительський – 6350 грн.</a:t>
            </a:r>
          </a:p>
          <a:p>
            <a:pPr>
              <a:buFontTx/>
              <a:buChar char="-"/>
            </a:pPr>
            <a:r>
              <a:rPr lang="uk-UA" dirty="0"/>
              <a:t>к</a:t>
            </a:r>
            <a:r>
              <a:rPr lang="uk-UA" dirty="0" smtClean="0"/>
              <a:t>омплект учнівський одномісний – 10500 грн.</a:t>
            </a:r>
          </a:p>
          <a:p>
            <a:pPr>
              <a:buFontTx/>
              <a:buChar char="-"/>
            </a:pPr>
            <a:r>
              <a:rPr lang="uk-UA" dirty="0"/>
              <a:t>ш</a:t>
            </a:r>
            <a:r>
              <a:rPr lang="uk-UA" dirty="0" smtClean="0"/>
              <a:t>афи для одягу – 5200 грн.</a:t>
            </a:r>
          </a:p>
          <a:p>
            <a:pPr>
              <a:buFontTx/>
              <a:buChar char="-"/>
            </a:pPr>
            <a:r>
              <a:rPr lang="uk-UA" dirty="0"/>
              <a:t>ш</a:t>
            </a:r>
            <a:r>
              <a:rPr lang="uk-UA" dirty="0" smtClean="0"/>
              <a:t>афи дидактичні – 7400 грн.</a:t>
            </a:r>
          </a:p>
          <a:p>
            <a:pPr>
              <a:buFontTx/>
              <a:buChar char="-"/>
            </a:pPr>
            <a:r>
              <a:rPr lang="uk-UA" dirty="0"/>
              <a:t>с</a:t>
            </a:r>
            <a:r>
              <a:rPr lang="uk-UA" dirty="0" smtClean="0"/>
              <a:t>тіл ігровий – 1300 грн.</a:t>
            </a:r>
          </a:p>
          <a:p>
            <a:pPr>
              <a:buFontTx/>
              <a:buChar char="-"/>
            </a:pPr>
            <a:r>
              <a:rPr lang="uk-UA" dirty="0"/>
              <a:t>с</a:t>
            </a:r>
            <a:r>
              <a:rPr lang="uk-UA" dirty="0" smtClean="0"/>
              <a:t>телаж для книг – 1200 грн.</a:t>
            </a:r>
          </a:p>
          <a:p>
            <a:pPr>
              <a:buFontTx/>
              <a:buChar char="-"/>
            </a:pPr>
            <a:r>
              <a:rPr lang="uk-UA" dirty="0"/>
              <a:t>к</a:t>
            </a:r>
            <a:r>
              <a:rPr lang="uk-UA" dirty="0" smtClean="0"/>
              <a:t>уточок природи – 2000 грн.</a:t>
            </a:r>
          </a:p>
          <a:p>
            <a:pPr>
              <a:buFontTx/>
              <a:buChar char="-"/>
            </a:pPr>
            <a:r>
              <a:rPr lang="uk-UA" dirty="0"/>
              <a:t>к</a:t>
            </a:r>
            <a:r>
              <a:rPr lang="uk-UA" dirty="0" smtClean="0"/>
              <a:t>омплект пуфів – 4200 грн.</a:t>
            </a:r>
          </a:p>
          <a:p>
            <a:pPr>
              <a:buFontTx/>
              <a:buChar char="-"/>
            </a:pPr>
            <a:r>
              <a:rPr lang="uk-UA" dirty="0"/>
              <a:t>д</a:t>
            </a:r>
            <a:r>
              <a:rPr lang="uk-UA" dirty="0" smtClean="0"/>
              <a:t>ошки шкільні – 14649 грн.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845768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80800" y="1165225"/>
            <a:ext cx="10038100" cy="4351338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Матеріали для благоустрою – 2539,75 грн.</a:t>
            </a:r>
          </a:p>
          <a:p>
            <a:pPr marL="0" indent="0">
              <a:buNone/>
            </a:pPr>
            <a:r>
              <a:rPr lang="uk-UA" dirty="0" smtClean="0"/>
              <a:t>Матеріали для проведення ремонтів – 4095,56 грн. </a:t>
            </a:r>
          </a:p>
          <a:p>
            <a:pPr marL="0" indent="0">
              <a:buNone/>
            </a:pPr>
            <a:r>
              <a:rPr lang="uk-UA" dirty="0" smtClean="0"/>
              <a:t>Вода питна «Аляска» – 1314 грн.</a:t>
            </a:r>
          </a:p>
          <a:p>
            <a:pPr marL="0" indent="0">
              <a:buNone/>
            </a:pPr>
            <a:r>
              <a:rPr lang="uk-UA" dirty="0" smtClean="0"/>
              <a:t>Миючі засоби – 758,06 грн.</a:t>
            </a:r>
          </a:p>
          <a:p>
            <a:pPr marL="0" indent="0">
              <a:buNone/>
            </a:pPr>
            <a:r>
              <a:rPr lang="uk-UA" dirty="0" smtClean="0"/>
              <a:t>Медикаменти – 1223,20 грн.</a:t>
            </a:r>
          </a:p>
          <a:p>
            <a:pPr marL="0" indent="0">
              <a:buNone/>
            </a:pPr>
            <a:r>
              <a:rPr lang="uk-UA" dirty="0" smtClean="0"/>
              <a:t>Засоби для профілактики </a:t>
            </a:r>
            <a:r>
              <a:rPr lang="en-US" dirty="0" smtClean="0"/>
              <a:t>Covid-19</a:t>
            </a:r>
            <a:r>
              <a:rPr lang="uk-UA" dirty="0" smtClean="0"/>
              <a:t> – 33698 грн.</a:t>
            </a:r>
          </a:p>
          <a:p>
            <a:pPr marL="0" indent="0">
              <a:buNone/>
            </a:pPr>
            <a:r>
              <a:rPr lang="uk-UA" dirty="0" smtClean="0"/>
              <a:t>Змішувач – 1026,51 грн.</a:t>
            </a:r>
          </a:p>
          <a:p>
            <a:pPr marL="0" indent="0">
              <a:buNone/>
            </a:pPr>
            <a:r>
              <a:rPr lang="uk-UA" dirty="0" smtClean="0"/>
              <a:t>Матеріал для підлоги у 1 клас – 15615,66 грн.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74086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4600" y="1139824"/>
            <a:ext cx="6292924" cy="559117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dirty="0" smtClean="0"/>
              <a:t>Канцелярські товари – 1532 грн.</a:t>
            </a:r>
          </a:p>
          <a:p>
            <a:pPr marL="0" indent="0">
              <a:buNone/>
            </a:pPr>
            <a:r>
              <a:rPr lang="uk-UA" dirty="0" smtClean="0"/>
              <a:t>Класні журнали – 800 грн.</a:t>
            </a:r>
          </a:p>
          <a:p>
            <a:pPr marL="0" indent="0">
              <a:buNone/>
            </a:pPr>
            <a:r>
              <a:rPr lang="uk-UA" dirty="0" smtClean="0"/>
              <a:t>Підручники – 7104,72 грн.</a:t>
            </a:r>
          </a:p>
          <a:p>
            <a:pPr marL="0" indent="0">
              <a:buNone/>
            </a:pPr>
            <a:r>
              <a:rPr lang="uk-UA" dirty="0" smtClean="0"/>
              <a:t>Крейда – 2240 грн.</a:t>
            </a:r>
          </a:p>
          <a:p>
            <a:pPr marL="0" indent="0">
              <a:buNone/>
            </a:pPr>
            <a:r>
              <a:rPr lang="uk-UA" dirty="0" err="1" smtClean="0"/>
              <a:t>Фоторамки</a:t>
            </a:r>
            <a:r>
              <a:rPr lang="uk-UA" dirty="0" smtClean="0"/>
              <a:t> – 384 грн.</a:t>
            </a:r>
          </a:p>
          <a:p>
            <a:pPr marL="0" indent="0">
              <a:buNone/>
            </a:pPr>
            <a:r>
              <a:rPr lang="uk-UA" dirty="0" smtClean="0"/>
              <a:t>Дидактичні матеріали (1 клас) – 12805 грн.</a:t>
            </a:r>
          </a:p>
          <a:p>
            <a:pPr marL="0" indent="0">
              <a:buNone/>
            </a:pPr>
            <a:r>
              <a:rPr lang="uk-UA" dirty="0" smtClean="0"/>
              <a:t>Ігровий набір – 501 грн.</a:t>
            </a:r>
          </a:p>
          <a:p>
            <a:pPr marL="0" indent="0">
              <a:buNone/>
            </a:pPr>
            <a:r>
              <a:rPr lang="uk-UA" dirty="0" smtClean="0"/>
              <a:t>Веб-камери – 2400 грн.</a:t>
            </a:r>
          </a:p>
          <a:p>
            <a:pPr marL="0" indent="0">
              <a:buNone/>
            </a:pPr>
            <a:r>
              <a:rPr lang="uk-UA" dirty="0" smtClean="0"/>
              <a:t>Мікрофони – 660 грн.</a:t>
            </a:r>
          </a:p>
          <a:p>
            <a:pPr marL="0" indent="0">
              <a:buNone/>
            </a:pPr>
            <a:r>
              <a:rPr lang="uk-UA" dirty="0" smtClean="0"/>
              <a:t>Маршрутизатор – 350 грн.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5924" y="174625"/>
            <a:ext cx="5726376" cy="4351338"/>
          </a:xfrm>
        </p:spPr>
        <p:txBody>
          <a:bodyPr>
            <a:normAutofit fontScale="92500"/>
          </a:bodyPr>
          <a:lstStyle/>
          <a:p>
            <a:r>
              <a:rPr lang="uk-UA" dirty="0" smtClean="0"/>
              <a:t>Вугілля (11 т) – 58170 грн.</a:t>
            </a:r>
          </a:p>
          <a:p>
            <a:r>
              <a:rPr lang="uk-UA" dirty="0" smtClean="0"/>
              <a:t>Дизпаливо – 2277,50 грн.</a:t>
            </a:r>
          </a:p>
          <a:p>
            <a:r>
              <a:rPr lang="uk-UA" dirty="0" smtClean="0"/>
              <a:t>Бензин – 350 грн.</a:t>
            </a:r>
          </a:p>
          <a:p>
            <a:r>
              <a:rPr lang="uk-UA" dirty="0" smtClean="0"/>
              <a:t>Послуги (автобус) – 9663 грн.</a:t>
            </a:r>
          </a:p>
          <a:p>
            <a:r>
              <a:rPr lang="uk-UA" dirty="0" smtClean="0"/>
              <a:t>Електроенергія – 38706,50 грн.</a:t>
            </a:r>
          </a:p>
          <a:p>
            <a:r>
              <a:rPr lang="uk-UA" dirty="0" smtClean="0"/>
              <a:t>Перевірка лічильника – 122 грн.</a:t>
            </a:r>
          </a:p>
          <a:p>
            <a:r>
              <a:rPr lang="uk-UA" dirty="0" smtClean="0"/>
              <a:t>Заправка вогнегасників – 224,17 грн.</a:t>
            </a:r>
          </a:p>
          <a:p>
            <a:r>
              <a:rPr lang="uk-UA" dirty="0" smtClean="0"/>
              <a:t>Проведення досліджень – 920,88 грн.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8346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4100" y="365125"/>
            <a:ext cx="10299700" cy="650875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/>
              <a:t>Організація харчування</a:t>
            </a:r>
            <a:endParaRPr lang="uk-UA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0800" y="1876424"/>
            <a:ext cx="5707400" cy="44481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dirty="0" smtClean="0"/>
              <a:t>Закуплено продуктів харчування – 44126,21 грн., з них:</a:t>
            </a:r>
          </a:p>
          <a:p>
            <a:pPr marL="0" indent="0">
              <a:buNone/>
            </a:pPr>
            <a:r>
              <a:rPr lang="uk-UA" sz="2400" dirty="0" smtClean="0"/>
              <a:t>- бюджетні кошти – 17260,15 грн.</a:t>
            </a:r>
          </a:p>
          <a:p>
            <a:pPr marL="0" indent="0">
              <a:buNone/>
            </a:pPr>
            <a:r>
              <a:rPr lang="uk-UA" sz="2400" dirty="0" smtClean="0"/>
              <a:t>- батьківська плата – 26866,06 грн.</a:t>
            </a:r>
          </a:p>
          <a:p>
            <a:pPr marL="0" indent="0" algn="ctr">
              <a:buNone/>
            </a:pPr>
            <a:endParaRPr lang="uk-UA" sz="2400" dirty="0" smtClean="0"/>
          </a:p>
          <a:p>
            <a:pPr marL="0" indent="0" algn="just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Середня ціна обідів:</a:t>
            </a:r>
          </a:p>
          <a:p>
            <a:pPr marL="0" indent="0">
              <a:buNone/>
            </a:pPr>
            <a:r>
              <a:rPr lang="uk-UA" sz="2400" dirty="0" smtClean="0"/>
              <a:t>- за бюджетні кошти – 14,39 грн.</a:t>
            </a:r>
          </a:p>
          <a:p>
            <a:pPr marL="0" indent="0">
              <a:buNone/>
            </a:pPr>
            <a:r>
              <a:rPr lang="uk-UA" sz="2400" dirty="0" smtClean="0"/>
              <a:t>- батьківська плата – 18,64 грн.</a:t>
            </a:r>
            <a:endParaRPr lang="uk-UA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76424"/>
            <a:ext cx="5905500" cy="4867275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/>
              <a:t>Всього у 2020 році харчувалося: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- за </a:t>
            </a:r>
            <a:r>
              <a:rPr lang="uk-UA" sz="2400" dirty="0"/>
              <a:t>батьківські кошти – 1877 </a:t>
            </a:r>
            <a:r>
              <a:rPr lang="uk-UA" sz="2400" dirty="0" err="1"/>
              <a:t>діто</a:t>
            </a:r>
            <a:r>
              <a:rPr lang="uk-UA" sz="2400" dirty="0"/>
              <a:t>/днів;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- за </a:t>
            </a:r>
            <a:r>
              <a:rPr lang="uk-UA" sz="2400" dirty="0"/>
              <a:t>бюджетні кошти – 915 </a:t>
            </a:r>
            <a:r>
              <a:rPr lang="uk-UA" sz="2400" dirty="0" err="1"/>
              <a:t>діто</a:t>
            </a:r>
            <a:r>
              <a:rPr lang="uk-UA" sz="2400" dirty="0"/>
              <a:t>/днів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В </a:t>
            </a:r>
            <a:r>
              <a:rPr lang="uk-UA" sz="2400" dirty="0"/>
              <a:t>середньому гарячим харчуванням у 2020 році було охоплено 40 учнів (78,5%), із них: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- за </a:t>
            </a:r>
            <a:r>
              <a:rPr lang="uk-UA" sz="2400" dirty="0"/>
              <a:t>батьківські кошти – 27 учнів (53%);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- за </a:t>
            </a:r>
            <a:r>
              <a:rPr lang="uk-UA" sz="2400" dirty="0"/>
              <a:t>бюджетні кошти – 13 учнів (25,5%)</a:t>
            </a:r>
          </a:p>
          <a:p>
            <a:pPr marL="0" indent="0" algn="ctr">
              <a:buNone/>
            </a:pPr>
            <a:endParaRPr lang="uk-UA" sz="2400" b="1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9532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250825"/>
            <a:ext cx="10515600" cy="663575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/>
              <a:t>Аналіз виконання норм </a:t>
            </a:r>
            <a:r>
              <a:rPr lang="uk-UA" sz="3600" b="1" dirty="0" smtClean="0"/>
              <a:t>харчування</a:t>
            </a:r>
            <a:endParaRPr lang="uk-UA" dirty="0"/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7747264"/>
              </p:ext>
            </p:extLst>
          </p:nvPr>
        </p:nvGraphicFramePr>
        <p:xfrm>
          <a:off x="2120900" y="1137642"/>
          <a:ext cx="7861300" cy="5870448"/>
        </p:xfrm>
        <a:graphic>
          <a:graphicData uri="http://schemas.openxmlformats.org/drawingml/2006/table">
            <a:tbl>
              <a:tblPr firstRow="1" firstCol="1" bandRow="1"/>
              <a:tblGrid>
                <a:gridCol w="3493911"/>
                <a:gridCol w="1720881"/>
                <a:gridCol w="2646508"/>
              </a:tblGrid>
              <a:tr h="310037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продукту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виконання норм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1003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1-4 класи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 </a:t>
                      </a: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класи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Хліб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Борошно пшеничне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</a:tr>
              <a:tr h="620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Крупи, бобові, </a:t>
                      </a: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макаронні </a:t>
                      </a: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вироби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Цукор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Масло вершкове</a:t>
                      </a:r>
                      <a:endParaRPr lang="uk-UA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Олія</a:t>
                      </a:r>
                      <a:endParaRPr lang="uk-UA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Картопля</a:t>
                      </a:r>
                      <a:endParaRPr lang="uk-UA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Овочі різні</a:t>
                      </a:r>
                      <a:endParaRPr lang="uk-UA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79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Фрукти, соки</a:t>
                      </a:r>
                      <a:endParaRPr lang="uk-UA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Фрукти сушені</a:t>
                      </a:r>
                      <a:endParaRPr lang="uk-UA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Сир к/м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М’ясо (птиця)</a:t>
                      </a:r>
                      <a:endParaRPr lang="uk-UA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89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</a:tr>
              <a:tr h="310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Риба</a:t>
                      </a:r>
                      <a:endParaRPr lang="uk-UA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20000"/>
                      </a:srgbClr>
                    </a:solidFill>
                  </a:tcPr>
                </a:tc>
              </a:tr>
              <a:tr h="620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Середній % виконання норм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R="501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77 %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74,5 %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10" marR="5911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D4C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37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8800" y="2066925"/>
            <a:ext cx="5295900" cy="4351338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сфері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цивільного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директор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Чеботарьова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Л. К.;</a:t>
            </a:r>
            <a:endParaRPr lang="uk-UA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64024" y="957078"/>
            <a:ext cx="5650175" cy="5461185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˗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організації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опалювального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сезону –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кочегари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Борейко О.П., Горбов В.Д.,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Чеботарьов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О.Д.;</a:t>
            </a:r>
            <a:endParaRPr lang="uk-UA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˗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організації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впровадженню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НАССР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директор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Чеботарьова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Л. К.,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завгосп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Олініченко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В.В.,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медична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сестра Ковальчук Н.М.,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кухар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Вишневська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Є.Ю.</a:t>
            </a:r>
            <a:endParaRPr lang="uk-UA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8390" y="255402"/>
            <a:ext cx="7775610" cy="701675"/>
          </a:xfrm>
        </p:spPr>
        <p:txBody>
          <a:bodyPr>
            <a:normAutofit/>
          </a:bodyPr>
          <a:lstStyle/>
          <a:p>
            <a:pPr algn="just"/>
            <a:r>
              <a:rPr lang="uk-UA" sz="3600" b="1" dirty="0" smtClean="0"/>
              <a:t>Охорона праці та техніка безпеки</a:t>
            </a:r>
            <a:endParaRPr lang="uk-UA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63600" y="1180915"/>
            <a:ext cx="6572181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2020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році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пройшли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навчання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uk-UA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F:\Посвідчення з ЦЗ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3208338"/>
            <a:ext cx="5118100" cy="3433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194" y="4343400"/>
            <a:ext cx="3456930" cy="242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8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11500" y="396926"/>
            <a:ext cx="5842000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600" b="1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Всього видатків за 2020 рік</a:t>
            </a:r>
            <a:endParaRPr lang="uk-UA" sz="36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68486" y="1304252"/>
            <a:ext cx="8772614" cy="397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Заробітна плата педагогічних працівників – </a:t>
            </a:r>
            <a:r>
              <a:rPr lang="uk-UA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1 530 779 </a:t>
            </a:r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грн.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Нарахування на заробітну плату – 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337 771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грн.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Заробітна плата МОП – 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761 711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грн.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Нарахування на заробітну плату МОП – 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168 747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грн.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Придбання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446 156,02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грн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uk-UA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Видатки на 1 учня 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 2020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рік становлять – 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63 694,33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грн.</a:t>
            </a:r>
            <a:endParaRPr lang="uk-UA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uk-U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612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ay be an image of 5 людей, people standing та outerwe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100" y="3571876"/>
            <a:ext cx="400050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300" y="609600"/>
            <a:ext cx="11010900" cy="5215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Згідно чинного законодавства школа формує багатомірний освітній простір для дітей та підлітків віком від 6 до 15 років, здійснює освітній процес відповідно до рівнів загальноосвітніх програм двох ступенів освіти, визначених Типовим положенням про загальноосвітній навчальний заклад:</a:t>
            </a:r>
            <a:endParaRPr lang="uk-UA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30350" algn="just">
              <a:lnSpc>
                <a:spcPct val="107000"/>
              </a:lnSpc>
              <a:spcAft>
                <a:spcPts val="80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ступінь - початкова загальна освіта;</a:t>
            </a:r>
            <a:endParaRPr lang="uk-UA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30350" algn="just">
              <a:lnSpc>
                <a:spcPct val="107000"/>
              </a:lnSpc>
              <a:spcAft>
                <a:spcPts val="80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 ступінь - основна загальна освіта.</a:t>
            </a:r>
            <a:endParaRPr lang="uk-UA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надає можливість здобувати освіту за денною формою навчання.</a:t>
            </a:r>
            <a:endParaRPr lang="uk-UA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uk-UA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Мова 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викладання українська.</a:t>
            </a:r>
            <a:endParaRPr lang="uk-UA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45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280210"/>
            <a:ext cx="11455400" cy="52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uk-UA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Проблеми, які залишаються невирішеними</a:t>
            </a:r>
            <a:endParaRPr lang="uk-UA" sz="28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2824" y="1348938"/>
            <a:ext cx="10379075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Капітальний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ремонт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покрівлі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корпусу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600"/>
              </a:spcAft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Перегляд норм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твердого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палива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реконструкція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опалювальної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підключення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опалення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центрального коридору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бібліотеки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600"/>
              </a:spcAft>
              <a:buFontTx/>
              <a:buChar char="-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Заміна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труби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димоходу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центрального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опалювального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котла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Ремонт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харчоблоку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заміна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виробничого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технологічного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обладнання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Заміна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лобового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шкільного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автобуса</a:t>
            </a:r>
          </a:p>
          <a:p>
            <a:pPr algn="just">
              <a:spcAft>
                <a:spcPts val="600"/>
              </a:spcAft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Забезпечення навчальними кабінетами (початкових класів, фізики та математики, біології та хімії, мов та літератур, комп’ютерним класом)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інклюзивно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-ресурсної кімнати </a:t>
            </a:r>
          </a:p>
          <a:p>
            <a:pPr>
              <a:spcAft>
                <a:spcPts val="6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Термомодернізація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будівлі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Капітальний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актового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залу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277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300" y="365125"/>
            <a:ext cx="106045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/>
              <a:t>Адміністративна діяльність 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397000"/>
            <a:ext cx="10883900" cy="5346700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Проведено засідань педагогічних рад – 11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зборів колективу школи – 7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загальношкільних батьківських зборів - 4</a:t>
            </a:r>
            <a:endParaRPr lang="uk-UA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Видано наказів:</a:t>
            </a:r>
            <a:endParaRPr lang="uk-UA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- </a:t>
            </a: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 основної діяльності – 152</a:t>
            </a:r>
            <a:endParaRPr lang="uk-UA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- </a:t>
            </a: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 адміністративно-господарських питань – 35</a:t>
            </a:r>
            <a:endParaRPr lang="uk-UA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- </a:t>
            </a: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 кадрових питань (довготривалого зберігання) – 64</a:t>
            </a:r>
            <a:endParaRPr lang="uk-UA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- </a:t>
            </a: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 кадрових питань (короткочасного зберігання) – 8</a:t>
            </a:r>
            <a:endParaRPr lang="uk-UA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Надано вихідної інформації (звіти, інформації, клопотання тощо) – 447</a:t>
            </a:r>
            <a:endParaRPr lang="uk-UA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uk-UA" sz="3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Затверджено </a:t>
            </a:r>
            <a:r>
              <a:rPr lang="uk-UA" sz="38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документи: </a:t>
            </a: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Стратегію </a:t>
            </a: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розвитку </a:t>
            </a: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школи на 2020-2023 роки, Освітню </a:t>
            </a: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програму </a:t>
            </a: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школи на 2020-2021 н. р., </a:t>
            </a:r>
            <a:r>
              <a:rPr lang="uk-UA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річний план роботи </a:t>
            </a:r>
            <a:r>
              <a:rPr lang="uk-UA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школи на 2020-2021 н. р., навчальний план школи на 2020-2021 н. р.</a:t>
            </a:r>
            <a:endParaRPr lang="uk-UA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2359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600" y="736600"/>
            <a:ext cx="10871200" cy="5440363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Робота Іванівської загальноосвітньої школи І-ІІ ступенів відбувається відповідно до річного плану роботи школи та освітньої програми школи, які розробляється і затверджується педагогічною радою до початку нового навчального року. 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Робота школи ведеться по таким напрямкам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Організаційно-педагогічна діяльність. Реалізація основних завдань освітньої діяльності школи, забезпечення прав особистості на освіту.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Соціально-педагогічна та виховна діяльність.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Кадрова діяльність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uk-UA" sz="20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Фінансово-господарська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діяльність школи.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9757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6425"/>
            <a:ext cx="10160000" cy="790575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Організаційно-педагогічна </a:t>
            </a:r>
            <a:r>
              <a:rPr lang="uk-UA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діяльність</a:t>
            </a:r>
            <a:endParaRPr lang="uk-UA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976437"/>
            <a:ext cx="10782300" cy="431006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школі на кінець 2020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року налічувалось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48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учнів. Організоване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навчання у 7 класах. </a:t>
            </a: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двох учнів 7 класу організоване індивідуальне навчання у вигляді педагогічного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патронажу.</a:t>
            </a:r>
            <a:endParaRPr lang="uk-UA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2020 рік зі школи вибуло 14 учнів (в т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ч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6 випускників)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прибуло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учнів (в т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ч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6 першокласників)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627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365125"/>
            <a:ext cx="6629400" cy="942975"/>
          </a:xfrm>
        </p:spPr>
        <p:txBody>
          <a:bodyPr>
            <a:normAutofit/>
          </a:bodyPr>
          <a:lstStyle/>
          <a:p>
            <a:r>
              <a:rPr lang="uk-UA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Освітня програма школи</a:t>
            </a:r>
            <a:endParaRPr lang="uk-UA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1524000"/>
            <a:ext cx="11315700" cy="3750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Інваріантна частина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сформована на державному рівні, обов'язкова для всіх закладів загальної середньої освіти незалежно від їх підпорядкування і форм власності, забезпечена і виконана у 2020 році в повному обсязі у загальній кількості 7479 навчальних годин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Варіативна складова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навчального плану школи використовувалась на підсилення вивчення предметів інваріантної частини навчального плану школи, запровадження курсів за вибором, індивідуальні заняття та консультації. Варіативна складова виконана у 2020 році в повному обсязі у загальній кількості 384 навчальні години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81686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00" y="1104900"/>
            <a:ext cx="11303000" cy="54610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Відповідно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освітньої програми закладу складені навчальні плани на 2020/2021 навчальний рік: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1-2-х класів 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 Типовим навчальним планом початкової школи, затвердженим наказом Міністерства освіти і науки України від 08.10.2019 року № 1272 (НУШ-1, таблиця №1);</a:t>
            </a: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3-го класу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 Типовим навчальним планом початкової школи, затвердженим наказом Міністерства освіти і науки України від 08.10.2019 року № 1273 (таблиця № 1);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4-го класу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 Типовим навчальним планом початкової школи, затвердженим наказом Міністерства освіти і науки України від 20.04.2018 року № 407 (таблиця № 1);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5, 7, 8 класів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 Типовими навчальними планами загальноосвітніх навчальних закладів ІІ ступеня, затвердженими наказом МОН України від 20.04.2018 року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 405 (таблиця № 10);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9 класу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 Типовими навчальними планами загальноосвітніх навчальних закладів ІІ ступеня, затвердженими наказом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України від 20.04.2018 року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 405 (таблиця № 1).  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68700" y="123825"/>
            <a:ext cx="8267700" cy="739775"/>
          </a:xfrm>
        </p:spPr>
        <p:txBody>
          <a:bodyPr>
            <a:normAutofit fontScale="90000"/>
          </a:bodyPr>
          <a:lstStyle/>
          <a:p>
            <a:pPr algn="just"/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Робочий навчальний план  </a:t>
            </a: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</a:rPr>
              <a:t>школи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403321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525000" cy="777875"/>
          </a:xfrm>
        </p:spPr>
        <p:txBody>
          <a:bodyPr>
            <a:normAutofit fontScale="90000"/>
          </a:bodyPr>
          <a:lstStyle/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навчальних досягнень учнів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8153199"/>
              </p:ext>
            </p:extLst>
          </p:nvPr>
        </p:nvGraphicFramePr>
        <p:xfrm>
          <a:off x="2057400" y="1622425"/>
          <a:ext cx="9791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5600" y="4448632"/>
            <a:ext cx="3937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Середня якість знань учнів 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кінець 2020 року становить </a:t>
            </a:r>
          </a:p>
          <a:p>
            <a:pPr algn="ctr" defTabSz="457200"/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61%.</a:t>
            </a:r>
            <a:endParaRPr lang="uk-UA" sz="2800" b="1" dirty="0">
              <a:solidFill>
                <a:srgbClr val="FF0000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87175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838200"/>
            <a:ext cx="11518900" cy="85248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90522112"/>
              </p:ext>
            </p:extLst>
          </p:nvPr>
        </p:nvGraphicFramePr>
        <p:xfrm>
          <a:off x="1397000" y="282574"/>
          <a:ext cx="10541000" cy="621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3827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в оформлении «Облачный шкипер»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3665955_TF03460508.potx" id="{5DFBD78C-123E-43C4-B1D8-C87BD0916EA4}" vid="{61EFFEBC-D632-4584-AAF5-CCDDDB22578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53D857-4181-4777-8893-6E45A690F9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EDD01B8-816B-49B7-8C81-03AB51D87C54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024FD56-CE1B-42FC-9E83-BFBF16072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в оформлении «Облачный шкипер»</Template>
  <TotalTime>1307</TotalTime>
  <Words>2204</Words>
  <Application>Microsoft Office PowerPoint</Application>
  <PresentationFormat>Широкоэкранный</PresentationFormat>
  <Paragraphs>325</Paragraphs>
  <Slides>31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Cambria</vt:lpstr>
      <vt:lpstr>Century Gothic</vt:lpstr>
      <vt:lpstr>Times New Roman</vt:lpstr>
      <vt:lpstr>Шаблон в оформлении «Облачный шкипер»</vt:lpstr>
      <vt:lpstr>Звіт директора  Іванівської загальноосвітньої школи І-ІІ ступенів  Чеботарьової Лариси Кузьмівни</vt:lpstr>
      <vt:lpstr>Презентация PowerPoint</vt:lpstr>
      <vt:lpstr>Презентация PowerPoint</vt:lpstr>
      <vt:lpstr>Презентация PowerPoint</vt:lpstr>
      <vt:lpstr>Організаційно-педагогічна діяльність</vt:lpstr>
      <vt:lpstr>Освітня програма школи</vt:lpstr>
      <vt:lpstr>Робочий навчальний план  школи</vt:lpstr>
      <vt:lpstr>Результати навчальних досягнень учнів </vt:lpstr>
      <vt:lpstr> </vt:lpstr>
      <vt:lpstr>Здобуття освіти випускниками школи</vt:lpstr>
      <vt:lpstr>Робота з обдарованими й талановитими учнями  (освітні конкурси, олімпіади)</vt:lpstr>
      <vt:lpstr>Результати освітніх досягнень</vt:lpstr>
      <vt:lpstr>Дистанційне навчання</vt:lpstr>
      <vt:lpstr>Соціально-педагогічна та виховна діяльність</vt:lpstr>
      <vt:lpstr>Виховні заходи, проведені у 2020 році</vt:lpstr>
      <vt:lpstr>Досягнення за 2020 рік</vt:lpstr>
      <vt:lpstr>Кадрова діяльність</vt:lpstr>
      <vt:lpstr>Презентация PowerPoint</vt:lpstr>
      <vt:lpstr>Рух педагогічних працівників за 2020 рік</vt:lpstr>
      <vt:lpstr>Віковий склад педагогічних працівників</vt:lpstr>
      <vt:lpstr>Самоосвітня діяльність педагогічних працівників</vt:lpstr>
      <vt:lpstr>Нагороди педагогічних працівників</vt:lpstr>
      <vt:lpstr>Фінансово-господарська діяльність</vt:lpstr>
      <vt:lpstr>Презентация PowerPoint</vt:lpstr>
      <vt:lpstr>Презентация PowerPoint</vt:lpstr>
      <vt:lpstr>Організація харчування</vt:lpstr>
      <vt:lpstr>Аналіз виконання норм харчування</vt:lpstr>
      <vt:lpstr>Охорона праці та техніка безпеки</vt:lpstr>
      <vt:lpstr>Презентация PowerPoint</vt:lpstr>
      <vt:lpstr>Презентация PowerPoint</vt:lpstr>
      <vt:lpstr>Адміністративна діяльність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МАЙНДМЕППІНГ</dc:title>
  <dc:creator>Директор</dc:creator>
  <cp:lastModifiedBy>Директор</cp:lastModifiedBy>
  <cp:revision>134</cp:revision>
  <dcterms:created xsi:type="dcterms:W3CDTF">2019-03-26T09:52:07Z</dcterms:created>
  <dcterms:modified xsi:type="dcterms:W3CDTF">2021-04-22T11:42:53Z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74062900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